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5" r:id="rId1"/>
    <p:sldMasterId id="2147483765" r:id="rId2"/>
  </p:sldMasterIdLst>
  <p:notesMasterIdLst>
    <p:notesMasterId r:id="rId32"/>
  </p:notesMasterIdLst>
  <p:sldIdLst>
    <p:sldId id="288" r:id="rId3"/>
    <p:sldId id="298" r:id="rId4"/>
    <p:sldId id="256" r:id="rId5"/>
    <p:sldId id="262" r:id="rId6"/>
    <p:sldId id="300" r:id="rId7"/>
    <p:sldId id="265" r:id="rId8"/>
    <p:sldId id="292" r:id="rId9"/>
    <p:sldId id="290" r:id="rId10"/>
    <p:sldId id="313" r:id="rId11"/>
    <p:sldId id="293" r:id="rId12"/>
    <p:sldId id="269" r:id="rId13"/>
    <p:sldId id="279" r:id="rId14"/>
    <p:sldId id="294" r:id="rId15"/>
    <p:sldId id="322" r:id="rId16"/>
    <p:sldId id="296" r:id="rId17"/>
    <p:sldId id="295" r:id="rId18"/>
    <p:sldId id="319" r:id="rId19"/>
    <p:sldId id="314" r:id="rId20"/>
    <p:sldId id="291" r:id="rId21"/>
    <p:sldId id="302" r:id="rId22"/>
    <p:sldId id="315" r:id="rId23"/>
    <p:sldId id="304" r:id="rId24"/>
    <p:sldId id="316" r:id="rId25"/>
    <p:sldId id="312" r:id="rId26"/>
    <p:sldId id="321" r:id="rId27"/>
    <p:sldId id="320" r:id="rId28"/>
    <p:sldId id="317" r:id="rId29"/>
    <p:sldId id="297" r:id="rId30"/>
    <p:sldId id="285" r:id="rId31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CC0000"/>
    <a:srgbClr val="CC0066"/>
    <a:srgbClr val="000000"/>
    <a:srgbClr val="FF0000"/>
    <a:srgbClr val="FF66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9926" autoAdjust="0"/>
    <p:restoredTop sz="94660"/>
  </p:normalViewPr>
  <p:slideViewPr>
    <p:cSldViewPr>
      <p:cViewPr varScale="1">
        <p:scale>
          <a:sx n="63" d="100"/>
          <a:sy n="63" d="100"/>
        </p:scale>
        <p:origin x="-120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016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460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C0AFECF8-E229-432A-A8DA-D12DC0AF37AB}" type="slidenum">
              <a:rPr lang="fr-FR"/>
              <a:pPr>
                <a:defRPr/>
              </a:pPr>
              <a:t>‹#›</a:t>
            </a:fld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4EB981-310D-4DFB-B7A0-4EF51958F2BB}" type="datetimeFigureOut">
              <a:rPr lang="fr-FR"/>
              <a:pPr>
                <a:defRPr/>
              </a:pPr>
              <a:t>23/08/2015</a:t>
            </a:fld>
            <a:endParaRPr lang="fr-F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8360A5-3FD1-46BA-A1AA-6F587D617544}" type="slidenum">
              <a:rPr lang="fr-FR"/>
              <a:pPr>
                <a:defRPr/>
              </a:pPr>
              <a:t>‹#›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1B7F60-1D50-4448-9334-72F1D61BF080}" type="datetimeFigureOut">
              <a:rPr lang="fr-FR"/>
              <a:pPr>
                <a:defRPr/>
              </a:pPr>
              <a:t>23/08/2015</a:t>
            </a:fld>
            <a:endParaRPr lang="fr-F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A6F77D-C861-4913-BDD0-B672ED41E7E2}" type="slidenum">
              <a:rPr lang="fr-FR"/>
              <a:pPr>
                <a:defRPr/>
              </a:pPr>
              <a:t>‹#›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B52B31-4B02-4583-93D8-330957522627}" type="datetimeFigureOut">
              <a:rPr lang="fr-FR"/>
              <a:pPr>
                <a:defRPr/>
              </a:pPr>
              <a:t>23/08/2015</a:t>
            </a:fld>
            <a:endParaRPr lang="fr-F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A32E34-0E9D-4E93-B10B-F42E4AEB6DF0}" type="slidenum">
              <a:rPr lang="fr-FR"/>
              <a:pPr>
                <a:defRPr/>
              </a:pPr>
              <a:t>‹#›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 useBgFill="1">
        <p:nvSpPr>
          <p:cNvPr id="5" name="Rectangle à coins arrondis 10"/>
          <p:cNvSpPr/>
          <p:nvPr/>
        </p:nvSpPr>
        <p:spPr>
          <a:xfrm>
            <a:off x="65088" y="69850"/>
            <a:ext cx="9013825" cy="6691313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63500" y="1449388"/>
            <a:ext cx="9020175" cy="15271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3500" y="1397000"/>
            <a:ext cx="9020175" cy="12065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63500" y="2976563"/>
            <a:ext cx="9020175" cy="1111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fr-FR" smtClean="0"/>
              <a:t>Modifiez le style des sous-titres du masque</a:t>
            </a:r>
            <a:endParaRPr lang="en-US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11" name="Espace réservé de la date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12" name="Espace réservé du pied de pag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/>
              <a:t>Laurence Chérel-</a:t>
            </a:r>
          </a:p>
          <a:p>
            <a:pPr>
              <a:defRPr/>
            </a:pPr>
            <a:r>
              <a:rPr lang="fr-FR" dirty="0"/>
              <a:t>   Catherine Madrid</a:t>
            </a:r>
          </a:p>
        </p:txBody>
      </p:sp>
      <p:sp>
        <p:nvSpPr>
          <p:cNvPr id="13" name="Espace réservé du numéro de diapositive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3D7A6947-A0DD-4C42-A6DB-231A80DB9538}" type="slidenum">
              <a:rPr lang="fr-FR"/>
              <a:pPr>
                <a:defRPr/>
              </a:pPr>
              <a:t>‹#›</a:t>
            </a:fld>
            <a:endParaRPr lang="fr-FR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96A3A3-94A6-4E5B-AF39-173ACA3E61CC}" type="datetime2">
              <a:rPr lang="en-US"/>
              <a:pPr>
                <a:defRPr/>
              </a:pPr>
              <a:t>Sunday, August 23, 2015</a:t>
            </a:fld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E3C83E-E560-4BD5-93F1-BB37FC530EF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 useBgFill="1">
        <p:nvSpPr>
          <p:cNvPr id="5" name="Rectangle à coins arrondis 10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 flipV="1">
            <a:off x="69850" y="2376488"/>
            <a:ext cx="901382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9850" y="2341563"/>
            <a:ext cx="901382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68263" y="2468563"/>
            <a:ext cx="9015412" cy="4603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/>
          <a:lstStyle>
            <a:lvl1pPr algn="l">
              <a:buNone/>
              <a:defRPr sz="4000" b="0" cap="none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9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33D019-A32C-4EAD-B8E6-DBDA699692FD}" type="datetime2">
              <a:rPr lang="en-US"/>
              <a:pPr>
                <a:defRPr/>
              </a:pPr>
              <a:t>Sunday, August 23, 2015</a:t>
            </a:fld>
            <a:endParaRPr lang="en-US" dirty="0"/>
          </a:p>
        </p:txBody>
      </p:sp>
      <p:sp>
        <p:nvSpPr>
          <p:cNvPr id="10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1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696783-EA67-401D-86F7-57A78B0EDE2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EBA98F-560C-4997-81C4-81D4D9187EAB}" type="datetime2">
              <a:rPr lang="en-US"/>
              <a:pPr>
                <a:defRPr/>
              </a:pPr>
              <a:t>Sunday, August 23, 2015</a:t>
            </a:fld>
            <a:endParaRPr lang="en-US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3450C8-03F0-493B-AC23-F3F26D471AB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1" name="Espace réservé du contenu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0972B2-CA5C-437D-87D0-8081271A9E4B}" type="datetime2">
              <a:rPr lang="en-US"/>
              <a:pPr>
                <a:defRPr/>
              </a:pPr>
              <a:t>Sunday, August 23, 2015</a:t>
            </a:fld>
            <a:endParaRPr lang="en-US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D35290-9B4F-4350-8AFA-3BA17AA0B81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CD4847-11EF-4466-A8AD-85CDB7B49118}" type="datetime2">
              <a:rPr lang="en-US"/>
              <a:pPr>
                <a:defRPr/>
              </a:pPr>
              <a:t>Sunday, August 23, 2015</a:t>
            </a:fld>
            <a:endParaRPr lang="en-US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DE661B-D8B1-40A6-A939-137D33731B2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68457A-3AB9-4880-8A0C-9F8524491207}" type="datetime2">
              <a:rPr lang="en-US"/>
              <a:pPr>
                <a:defRPr/>
              </a:pPr>
              <a:t>Sunday, August 23, 2015</a:t>
            </a:fld>
            <a:endParaRPr lang="en-US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DE8C3C-39E7-4128-8D2D-F610AC6515F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 useBgFill="1">
        <p:nvSpPr>
          <p:cNvPr id="6" name="Rectangle à coins arrondis 10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 algn="l">
              <a:buNone/>
              <a:defRPr sz="4000" b="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E976D3-5B7F-4300-ABED-C91F1B2AE209}" type="datetime2">
              <a:rPr lang="en-US"/>
              <a:pPr>
                <a:defRPr/>
              </a:pPr>
              <a:t>Sunday, August 23, 2015</a:t>
            </a:fld>
            <a:endParaRPr lang="en-US" dirty="0"/>
          </a:p>
        </p:txBody>
      </p:sp>
      <p:sp>
        <p:nvSpPr>
          <p:cNvPr id="8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5CFA91-FA9B-4A35-A63E-0732C65797F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39E110-524F-4223-B646-6F6E154F4F7B}" type="datetimeFigureOut">
              <a:rPr lang="fr-FR"/>
              <a:pPr>
                <a:defRPr/>
              </a:pPr>
              <a:t>23/08/2015</a:t>
            </a:fld>
            <a:endParaRPr lang="fr-F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D00B73-AD57-47B6-B9A7-53AFFB1B7FFD}" type="slidenum">
              <a:rPr lang="fr-FR"/>
              <a:pPr>
                <a:defRPr/>
              </a:pPr>
              <a:t>‹#›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 flipV="1">
            <a:off x="68263" y="4683125"/>
            <a:ext cx="900747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68263" y="4649788"/>
            <a:ext cx="900747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8263" y="4773613"/>
            <a:ext cx="9007475" cy="476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fr-FR" noProof="0" dirty="0" smtClean="0"/>
              <a:t>Cliquez sur l'icône pour ajouter une image</a:t>
            </a:r>
            <a:endParaRPr lang="en-US" noProof="0" dirty="0"/>
          </a:p>
        </p:txBody>
      </p:sp>
      <p:sp>
        <p:nvSpPr>
          <p:cNvPr id="8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DC1E59-17DD-41CE-97CA-624A472382D4}" type="datetime2">
              <a:rPr lang="en-US"/>
              <a:pPr>
                <a:defRPr/>
              </a:pPr>
              <a:t>Sunday, August 23, 2015</a:t>
            </a:fld>
            <a:endParaRPr lang="en-US" dirty="0"/>
          </a:p>
        </p:txBody>
      </p:sp>
      <p:sp>
        <p:nvSpPr>
          <p:cNvPr id="9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2332D4-E218-4949-8B9E-8E393EA171E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C057FC-95B6-4D89-AFDA-ABA33EE921E5}" type="datetime2">
              <a:rPr lang="en-US"/>
              <a:pPr>
                <a:defRPr/>
              </a:pPr>
              <a:t>Sunday, August 23, 2015</a:t>
            </a:fld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366B8C-ABE6-4DE4-B565-F204462BDEC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4549AC-EB31-477F-92A9-B1988E232878}" type="datetime2">
              <a:rPr lang="en-US"/>
              <a:pPr>
                <a:defRPr/>
              </a:pPr>
              <a:t>Sunday, August 23, 2015</a:t>
            </a:fld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A744CA-2CEE-445F-939E-08CF070698D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re et tabl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3716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ableau 2"/>
          <p:cNvSpPr>
            <a:spLocks noGrp="1"/>
          </p:cNvSpPr>
          <p:nvPr>
            <p:ph type="tbl" idx="1"/>
          </p:nvPr>
        </p:nvSpPr>
        <p:spPr>
          <a:xfrm>
            <a:off x="457200" y="1981200"/>
            <a:ext cx="8229600" cy="4114800"/>
          </a:xfrm>
        </p:spPr>
        <p:txBody>
          <a:bodyPr>
            <a:normAutofit/>
          </a:bodyPr>
          <a:lstStyle/>
          <a:p>
            <a:pPr lvl="0"/>
            <a:endParaRPr lang="fr-FR" noProof="0" dirty="0" smtClean="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re. Texte et 2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3716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4038600" cy="19812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4038600" cy="19812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313CCA-49C2-476F-8992-0F0711EA39DB}" type="datetimeFigureOut">
              <a:rPr lang="fr-FR"/>
              <a:pPr>
                <a:defRPr/>
              </a:pPr>
              <a:t>23/08/2015</a:t>
            </a:fld>
            <a:endParaRPr lang="fr-F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956F9B-A18B-4332-B4E9-020B6877DBEA}" type="slidenum">
              <a:rPr lang="fr-FR"/>
              <a:pPr>
                <a:defRPr/>
              </a:pPr>
              <a:t>‹#›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A6E20C-0046-4D80-BDCB-496BCD0B9E0B}" type="datetimeFigureOut">
              <a:rPr lang="fr-FR"/>
              <a:pPr>
                <a:defRPr/>
              </a:pPr>
              <a:t>23/08/2015</a:t>
            </a:fld>
            <a:endParaRPr lang="fr-F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C25B3D-B6CC-4411-841A-C73F9F680BA8}" type="slidenum">
              <a:rPr lang="fr-FR"/>
              <a:pPr>
                <a:defRPr/>
              </a:pPr>
              <a:t>‹#›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29F625-D474-4FDD-B082-518D662D5382}" type="datetimeFigureOut">
              <a:rPr lang="fr-FR"/>
              <a:pPr>
                <a:defRPr/>
              </a:pPr>
              <a:t>23/08/2015</a:t>
            </a:fld>
            <a:endParaRPr lang="fr-FR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D9A6F9-099F-4F7F-8CD0-02E4B9E78F96}" type="slidenum">
              <a:rPr lang="fr-FR"/>
              <a:pPr>
                <a:defRPr/>
              </a:pPr>
              <a:t>‹#›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228417-8BAE-4AFC-8164-3F2537822E37}" type="datetimeFigureOut">
              <a:rPr lang="fr-FR"/>
              <a:pPr>
                <a:defRPr/>
              </a:pPr>
              <a:t>23/08/2015</a:t>
            </a:fld>
            <a:endParaRPr lang="fr-FR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74D1AE-4EE7-47BA-A933-A3B9CD8DD1AC}" type="slidenum">
              <a:rPr lang="fr-FR"/>
              <a:pPr>
                <a:defRPr/>
              </a:pPr>
              <a:t>‹#›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FB897B-E8C0-412F-813F-3D3F5DDB8B2A}" type="datetimeFigureOut">
              <a:rPr lang="fr-FR"/>
              <a:pPr>
                <a:defRPr/>
              </a:pPr>
              <a:t>23/08/2015</a:t>
            </a:fld>
            <a:endParaRPr lang="fr-FR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416447-B41F-435F-B424-0965B672CF61}" type="slidenum">
              <a:rPr lang="fr-FR"/>
              <a:pPr>
                <a:defRPr/>
              </a:pPr>
              <a:t>‹#›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A4E45A-A602-44F0-9AA7-4FF783DFA56D}" type="datetimeFigureOut">
              <a:rPr lang="fr-FR"/>
              <a:pPr>
                <a:defRPr/>
              </a:pPr>
              <a:t>23/08/2015</a:t>
            </a:fld>
            <a:endParaRPr lang="fr-F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A76E4F-1D4F-4E14-A088-5FD609246CA6}" type="slidenum">
              <a:rPr lang="fr-FR"/>
              <a:pPr>
                <a:defRPr/>
              </a:pPr>
              <a:t>‹#›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dirty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7ACEB5-9D37-460D-B1DB-0271A9B12FC1}" type="datetimeFigureOut">
              <a:rPr lang="fr-FR"/>
              <a:pPr>
                <a:defRPr/>
              </a:pPr>
              <a:t>23/08/2015</a:t>
            </a:fld>
            <a:endParaRPr lang="fr-F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4EF2CF-9572-40D7-8B51-8DC5C56069EF}" type="slidenum">
              <a:rPr lang="fr-FR"/>
              <a:pPr>
                <a:defRPr/>
              </a:pPr>
              <a:t>‹#›</a:t>
            </a:fld>
            <a:endParaRPr lang="fr-F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les styles du texte du masque</a:t>
            </a:r>
          </a:p>
          <a:p>
            <a:pPr lvl="1"/>
            <a:r>
              <a:rPr lang="fr-FR" altLang="fr-FR" smtClean="0"/>
              <a:t>Deuxième niveau</a:t>
            </a:r>
          </a:p>
          <a:p>
            <a:pPr lvl="2"/>
            <a:r>
              <a:rPr lang="fr-FR" altLang="fr-FR" smtClean="0"/>
              <a:t>Troisième niveau</a:t>
            </a:r>
          </a:p>
          <a:p>
            <a:pPr lvl="3"/>
            <a:r>
              <a:rPr lang="fr-FR" altLang="fr-FR" smtClean="0"/>
              <a:t>Quatrième niveau</a:t>
            </a:r>
          </a:p>
          <a:p>
            <a:pPr lvl="4"/>
            <a:r>
              <a:rPr lang="fr-FR" altLang="fr-FR" smtClean="0"/>
              <a:t>Cinquième niveau</a:t>
            </a:r>
          </a:p>
        </p:txBody>
      </p:sp>
      <p:sp>
        <p:nvSpPr>
          <p:cNvPr id="4403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/>
            </a:lvl1pPr>
          </a:lstStyle>
          <a:p>
            <a:pPr>
              <a:defRPr/>
            </a:pPr>
            <a:fld id="{F938E0A0-B5C6-4992-AA05-DF0B3E89362D}" type="datetimeFigureOut">
              <a:rPr lang="fr-FR"/>
              <a:pPr>
                <a:defRPr/>
              </a:pPr>
              <a:t>23/08/2015</a:t>
            </a:fld>
            <a:endParaRPr lang="fr-FR" dirty="0"/>
          </a:p>
        </p:txBody>
      </p:sp>
      <p:sp>
        <p:nvSpPr>
          <p:cNvPr id="440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440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/>
            </a:lvl1pPr>
          </a:lstStyle>
          <a:p>
            <a:pPr>
              <a:defRPr/>
            </a:pPr>
            <a:fld id="{2F19F7B3-BA9A-4C1F-82D8-D9834805E81B}" type="slidenum">
              <a:rPr lang="fr-FR"/>
              <a:pPr>
                <a:defRPr/>
              </a:pPr>
              <a:t>‹#›</a:t>
            </a:fld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38" r:id="rId1"/>
    <p:sldLayoutId id="2147484039" r:id="rId2"/>
    <p:sldLayoutId id="2147484040" r:id="rId3"/>
    <p:sldLayoutId id="2147484041" r:id="rId4"/>
    <p:sldLayoutId id="2147484042" r:id="rId5"/>
    <p:sldLayoutId id="2147484043" r:id="rId6"/>
    <p:sldLayoutId id="2147484044" r:id="rId7"/>
    <p:sldLayoutId id="2147484045" r:id="rId8"/>
    <p:sldLayoutId id="2147484046" r:id="rId9"/>
    <p:sldLayoutId id="2147484047" r:id="rId10"/>
    <p:sldLayoutId id="214748404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 useBgFill="1">
        <p:nvSpPr>
          <p:cNvPr id="8" name="Rectangle à coins arrondis 7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052" name="Espace réservé du titre 21"/>
          <p:cNvSpPr>
            <a:spLocks noGrp="1"/>
          </p:cNvSpPr>
          <p:nvPr>
            <p:ph type="title"/>
          </p:nvPr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Modifiez le style du titre</a:t>
            </a:r>
            <a:endParaRPr lang="en-US" altLang="fr-FR" smtClean="0"/>
          </a:p>
        </p:txBody>
      </p:sp>
      <p:sp>
        <p:nvSpPr>
          <p:cNvPr id="2053" name="Espace réservé du texte 12"/>
          <p:cNvSpPr>
            <a:spLocks noGrp="1"/>
          </p:cNvSpPr>
          <p:nvPr>
            <p:ph type="body" idx="1"/>
          </p:nvPr>
        </p:nvSpPr>
        <p:spPr bwMode="auto">
          <a:xfrm>
            <a:off x="914400" y="144780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Modifiez les styles du texte du masque</a:t>
            </a:r>
          </a:p>
          <a:p>
            <a:pPr lvl="1"/>
            <a:r>
              <a:rPr lang="fr-FR" altLang="fr-FR" smtClean="0"/>
              <a:t>Deuxième niveau</a:t>
            </a:r>
          </a:p>
          <a:p>
            <a:pPr lvl="2"/>
            <a:r>
              <a:rPr lang="fr-FR" altLang="fr-FR" smtClean="0"/>
              <a:t>Troisième niveau</a:t>
            </a:r>
          </a:p>
          <a:p>
            <a:pPr lvl="3"/>
            <a:r>
              <a:rPr lang="fr-FR" altLang="fr-FR" smtClean="0"/>
              <a:t>Quatrième niveau</a:t>
            </a:r>
          </a:p>
          <a:p>
            <a:pPr lvl="4"/>
            <a:r>
              <a:rPr lang="fr-FR" altLang="fr-FR" smtClean="0"/>
              <a:t>Cinquième niveau</a:t>
            </a:r>
            <a:endParaRPr lang="en-US" altLang="fr-FR" smtClean="0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0753FD9B-DD33-4197-89D5-83509D37D064}" type="datetimeFigureOut">
              <a:rPr lang="fr-FR"/>
              <a:pPr>
                <a:defRPr/>
              </a:pPr>
              <a:t>23/08/2015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146050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fld id="{B47E95F0-0A1A-41B0-9C80-61D6353C0F7F}" type="slidenum">
              <a:rPr lang="fr-FR"/>
              <a:pPr>
                <a:defRPr/>
              </a:pPr>
              <a:t>‹#›</a:t>
            </a:fld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9" r:id="rId1"/>
    <p:sldLayoutId id="2147484050" r:id="rId2"/>
    <p:sldLayoutId id="2147484051" r:id="rId3"/>
    <p:sldLayoutId id="2147484052" r:id="rId4"/>
    <p:sldLayoutId id="2147484053" r:id="rId5"/>
    <p:sldLayoutId id="2147484054" r:id="rId6"/>
    <p:sldLayoutId id="2147484055" r:id="rId7"/>
    <p:sldLayoutId id="2147484056" r:id="rId8"/>
    <p:sldLayoutId id="2147484057" r:id="rId9"/>
    <p:sldLayoutId id="2147484058" r:id="rId10"/>
    <p:sldLayoutId id="2147484059" r:id="rId11"/>
    <p:sldLayoutId id="2147484060" r:id="rId12"/>
    <p:sldLayoutId id="2147484061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9pPr>
    </p:titleStyle>
    <p:bodyStyle>
      <a:lvl1pPr marL="273050" indent="-273050" algn="l" rtl="0" eaLnBrk="0" fontAlgn="base" hangingPunct="0">
        <a:spcBef>
          <a:spcPts val="575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28600" algn="l" rtl="0" eaLnBrk="0" fontAlgn="base" hangingPunct="0">
        <a:spcBef>
          <a:spcPts val="375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375"/>
        </a:spcBef>
        <a:spcAft>
          <a:spcPct val="0"/>
        </a:spcAft>
        <a:buClr>
          <a:srgbClr val="E6B1AB"/>
        </a:buClr>
        <a:buSzPct val="8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375"/>
        </a:spcBef>
        <a:spcAft>
          <a:spcPct val="0"/>
        </a:spcAft>
        <a:buClr>
          <a:srgbClr val="A28E6A"/>
        </a:buClr>
        <a:buSzPct val="8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75"/>
        </a:spcBef>
        <a:spcAft>
          <a:spcPct val="0"/>
        </a:spcAft>
        <a:buClr>
          <a:srgbClr val="A28E6A"/>
        </a:buClr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ante.gouv.fr/IMG/pdf/Presentation_lipides_Panification_croustillante_et_moelleuse.pdf" TargetMode="External"/><Relationship Id="rId2" Type="http://schemas.openxmlformats.org/officeDocument/2006/relationships/hyperlink" Target="http://www.lsa-conso.fr/le-pain-de-mie-toujours-en-forme,124419" TargetMode="External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ous-titr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 eaLnBrk="1" hangingPunct="1"/>
            <a:r>
              <a:rPr lang="en-GB" altLang="fr-FR" dirty="0" smtClean="0"/>
              <a:t>The definition of the </a:t>
            </a:r>
            <a:r>
              <a:rPr lang="en-GB" altLang="fr-FR" dirty="0" smtClean="0"/>
              <a:t>market concept</a:t>
            </a:r>
            <a:endParaRPr lang="en-GB" altLang="fr-FR" dirty="0" smtClean="0"/>
          </a:p>
          <a:p>
            <a:pPr algn="l" eaLnBrk="1" hangingPunct="1"/>
            <a:r>
              <a:rPr lang="en-GB" altLang="fr-FR" dirty="0" smtClean="0"/>
              <a:t>The methodology for quantifying a market</a:t>
            </a:r>
          </a:p>
          <a:p>
            <a:pPr algn="l" eaLnBrk="1" hangingPunct="1"/>
            <a:r>
              <a:rPr lang="en-GB" altLang="fr-FR" dirty="0" smtClean="0"/>
              <a:t>The concept of market share</a:t>
            </a:r>
          </a:p>
        </p:txBody>
      </p:sp>
      <p:sp>
        <p:nvSpPr>
          <p:cNvPr id="16387" name="Rectangle 4"/>
          <p:cNvSpPr>
            <a:spLocks noGrp="1" noChangeArrowheads="1"/>
          </p:cNvSpPr>
          <p:nvPr>
            <p:ph type="ctrTitle"/>
          </p:nvPr>
        </p:nvSpPr>
        <p:spPr>
          <a:xfrm>
            <a:off x="457200" y="1506538"/>
            <a:ext cx="8229600" cy="1470025"/>
          </a:xfrm>
        </p:spPr>
        <p:txBody>
          <a:bodyPr/>
          <a:lstStyle/>
          <a:p>
            <a:pPr eaLnBrk="1" hangingPunct="1"/>
            <a:r>
              <a:rPr lang="en-GB" altLang="fr-FR" dirty="0" smtClean="0"/>
              <a:t>The market</a:t>
            </a:r>
          </a:p>
        </p:txBody>
      </p:sp>
      <p:sp>
        <p:nvSpPr>
          <p:cNvPr id="16388" name="Rectangle 5"/>
          <p:cNvSpPr>
            <a:spLocks noGrp="1" noChangeArrowheads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en-GB" altLang="fr-FR" dirty="0" smtClean="0"/>
              <a:t>Laurence Chérel</a:t>
            </a:r>
          </a:p>
          <a:p>
            <a:r>
              <a:rPr lang="en-GB" altLang="fr-FR" dirty="0" smtClean="0"/>
              <a:t>   Catherine Madrid                                    2.3.1. – Defining a market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Espace réservé du contenu 4"/>
          <p:cNvSpPr>
            <a:spLocks noGrp="1"/>
          </p:cNvSpPr>
          <p:nvPr>
            <p:ph sz="quarter" idx="1"/>
          </p:nvPr>
        </p:nvSpPr>
        <p:spPr>
          <a:xfrm>
            <a:off x="250825" y="476250"/>
            <a:ext cx="7772400" cy="4572000"/>
          </a:xfrm>
        </p:spPr>
        <p:txBody>
          <a:bodyPr/>
          <a:lstStyle/>
          <a:p>
            <a:pPr marL="273050" lvl="1" indent="-273050" eaLnBrk="1" hangingPunct="1">
              <a:spcBef>
                <a:spcPts val="575"/>
              </a:spcBef>
              <a:buClr>
                <a:schemeClr val="accent1"/>
              </a:buClr>
              <a:defRPr/>
            </a:pPr>
            <a:r>
              <a:rPr lang="en-GB" altLang="fr-FR" sz="3200" dirty="0" smtClean="0"/>
              <a:t>Identifying major markets </a:t>
            </a:r>
            <a:r>
              <a:rPr lang="en-GB" altLang="fr-FR" sz="3200" dirty="0" smtClean="0"/>
              <a:t>next </a:t>
            </a:r>
            <a:r>
              <a:rPr lang="en-GB" altLang="fr-FR" sz="3200" dirty="0" smtClean="0"/>
              <a:t>helps </a:t>
            </a:r>
            <a:r>
              <a:rPr lang="en-GB" altLang="fr-FR" sz="3200" dirty="0" smtClean="0"/>
              <a:t>to quantify </a:t>
            </a:r>
            <a:r>
              <a:rPr lang="en-GB" altLang="fr-FR" sz="3200" dirty="0" smtClean="0"/>
              <a:t>the demand relative to each market</a:t>
            </a:r>
          </a:p>
          <a:p>
            <a:pPr marL="547687" lvl="2" indent="-273050" eaLnBrk="1" hangingPunct="1">
              <a:spcBef>
                <a:spcPts val="575"/>
              </a:spcBef>
              <a:buClr>
                <a:schemeClr val="accent1"/>
              </a:buClr>
              <a:defRPr/>
            </a:pPr>
            <a:r>
              <a:rPr lang="en-GB" altLang="fr-FR" sz="2600" dirty="0" smtClean="0">
                <a:solidFill>
                  <a:srgbClr val="FF0000"/>
                </a:solidFill>
              </a:rPr>
              <a:t>Market demand in relation to a product is the total volume that would be purchased by a given clientele, in a given geographic area, during a given period</a:t>
            </a:r>
          </a:p>
          <a:p>
            <a:pPr eaLnBrk="1" hangingPunct="1">
              <a:defRPr/>
            </a:pPr>
            <a:r>
              <a:rPr lang="en-GB" altLang="fr-FR" sz="3200" dirty="0" smtClean="0"/>
              <a:t>Demand </a:t>
            </a:r>
            <a:r>
              <a:rPr lang="en-GB" altLang="fr-FR" sz="3200" dirty="0" smtClean="0"/>
              <a:t>is a quantitative concept</a:t>
            </a:r>
          </a:p>
          <a:p>
            <a:pPr eaLnBrk="1" hangingPunct="1">
              <a:defRPr/>
            </a:pPr>
            <a:r>
              <a:rPr lang="en-GB" altLang="fr-FR" sz="3200" dirty="0" smtClean="0"/>
              <a:t>Demand is expressed in relation to a specific product: </a:t>
            </a:r>
          </a:p>
          <a:p>
            <a:pPr lvl="1" eaLnBrk="1" hangingPunct="1">
              <a:defRPr/>
            </a:pPr>
            <a:r>
              <a:rPr lang="en-GB" altLang="fr-FR" sz="3000" i="1" dirty="0" smtClean="0"/>
              <a:t>the </a:t>
            </a:r>
            <a:r>
              <a:rPr lang="en-GB" altLang="fr-FR" sz="3000" i="1" dirty="0" smtClean="0"/>
              <a:t>photography </a:t>
            </a:r>
            <a:r>
              <a:rPr lang="en-GB" altLang="fr-FR" sz="3000" i="1" dirty="0" smtClean="0"/>
              <a:t>market cannot be quantified; however, the demand relative to reflex cameras in France in 2012 can be quantified</a:t>
            </a:r>
            <a:endParaRPr lang="en-GB" altLang="fr-FR" sz="3000" dirty="0" smtClean="0"/>
          </a:p>
          <a:p>
            <a:pPr eaLnBrk="1" hangingPunct="1">
              <a:defRPr/>
            </a:pPr>
            <a:endParaRPr lang="en-GB" altLang="fr-FR" sz="3200" dirty="0" smtClean="0"/>
          </a:p>
          <a:p>
            <a:pPr eaLnBrk="1" hangingPunct="1">
              <a:defRPr/>
            </a:pPr>
            <a:endParaRPr lang="en-GB" altLang="fr-FR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50825" y="908050"/>
            <a:ext cx="8893175" cy="4392613"/>
          </a:xfrm>
        </p:spPr>
        <p:txBody>
          <a:bodyPr>
            <a:normAutofit lnSpcReduction="10000"/>
          </a:bodyPr>
          <a:lstStyle/>
          <a:p>
            <a:pPr marL="274320" indent="-274320" eaLnBrk="1" fontAlgn="auto" hangingPunct="1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endParaRPr lang="en-GB" sz="2000" dirty="0" smtClean="0"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  <a:sym typeface="Wingdings" pitchFamily="2" charset="2"/>
            </a:endParaRPr>
          </a:p>
          <a:p>
            <a:pPr marL="548640" lvl="1" eaLnBrk="1" fontAlgn="auto" hangingPunct="1">
              <a:lnSpc>
                <a:spcPct val="80000"/>
              </a:lnSpc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GB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Irregular demand </a:t>
            </a:r>
            <a:r>
              <a:rPr lang="en-GB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sym typeface="Wingdings" pitchFamily="2" charset="2"/>
              </a:rPr>
              <a:t> catering to year-round </a:t>
            </a:r>
            <a:r>
              <a:rPr lang="en-GB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sym typeface="Wingdings" pitchFamily="2" charset="2"/>
              </a:rPr>
              <a:t>purchases, </a:t>
            </a:r>
            <a:r>
              <a:rPr lang="en-GB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sym typeface="Wingdings" pitchFamily="2" charset="2"/>
              </a:rPr>
              <a:t>spreading them out over time (synchromarketing)</a:t>
            </a:r>
          </a:p>
          <a:p>
            <a:pPr marL="548640" lvl="1" eaLnBrk="1" fontAlgn="auto" hangingPunct="1">
              <a:lnSpc>
                <a:spcPct val="80000"/>
              </a:lnSpc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GB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sym typeface="Wingdings" pitchFamily="2" charset="2"/>
              </a:rPr>
              <a:t>Sustained </a:t>
            </a:r>
            <a:r>
              <a:rPr lang="en-GB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demand </a:t>
            </a:r>
            <a:r>
              <a:rPr lang="en-GB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sym typeface="Wingdings" pitchFamily="2" charset="2"/>
              </a:rPr>
              <a:t> maintaining the level and rate of purchasing and </a:t>
            </a:r>
            <a:r>
              <a:rPr lang="en-GB" sz="32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sym typeface="Wingdings" pitchFamily="2" charset="2"/>
              </a:rPr>
              <a:t>measuring</a:t>
            </a:r>
            <a:r>
              <a:rPr lang="en-GB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sym typeface="Wingdings" pitchFamily="2" charset="2"/>
              </a:rPr>
              <a:t> satisfaction</a:t>
            </a:r>
          </a:p>
          <a:p>
            <a:pPr marL="548640" lvl="1" eaLnBrk="1" fontAlgn="auto" hangingPunct="1">
              <a:lnSpc>
                <a:spcPct val="80000"/>
              </a:lnSpc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GB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sym typeface="Wingdings" pitchFamily="2" charset="2"/>
              </a:rPr>
              <a:t>Excessive </a:t>
            </a:r>
            <a:r>
              <a:rPr lang="en-GB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demand </a:t>
            </a:r>
            <a:r>
              <a:rPr lang="en-GB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sym typeface="Wingdings" pitchFamily="2" charset="2"/>
              </a:rPr>
              <a:t> highly atypical demand at a given period (e.g. motorways on major holidays)</a:t>
            </a:r>
          </a:p>
          <a:p>
            <a:pPr marL="548640" lvl="1" eaLnBrk="1" fontAlgn="auto" hangingPunct="1">
              <a:lnSpc>
                <a:spcPct val="80000"/>
              </a:lnSpc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GB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sym typeface="Wingdings" pitchFamily="2" charset="2"/>
              </a:rPr>
              <a:t>Negative demand </a:t>
            </a:r>
            <a:r>
              <a:rPr lang="en-GB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sym typeface="Wingdings" pitchFamily="2" charset="2"/>
              </a:rPr>
              <a:t> studying the sources of </a:t>
            </a:r>
            <a:r>
              <a:rPr lang="en-GB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sym typeface="Wingdings" pitchFamily="2" charset="2"/>
              </a:rPr>
              <a:t>resistance</a:t>
            </a:r>
            <a:endParaRPr lang="en-GB" dirty="0" smtClean="0"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  <a:sym typeface="Wingdings" pitchFamily="2" charset="2"/>
            </a:endParaRPr>
          </a:p>
          <a:p>
            <a:pPr marL="548640" lvl="1" eaLnBrk="1" fontAlgn="auto" hangingPunct="1">
              <a:lnSpc>
                <a:spcPct val="80000"/>
              </a:lnSpc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GB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sym typeface="Wingdings" pitchFamily="2" charset="2"/>
              </a:rPr>
              <a:t>Lack of demand </a:t>
            </a:r>
            <a:r>
              <a:rPr lang="en-GB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sym typeface="Wingdings" pitchFamily="2" charset="2"/>
              </a:rPr>
              <a:t> demonstrating the </a:t>
            </a:r>
            <a:r>
              <a:rPr lang="en-GB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sym typeface="Wingdings" pitchFamily="2" charset="2"/>
              </a:rPr>
              <a:t>advantages </a:t>
            </a:r>
            <a:r>
              <a:rPr lang="en-GB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sym typeface="Wingdings" pitchFamily="2" charset="2"/>
              </a:rPr>
              <a:t>gained from the product</a:t>
            </a:r>
          </a:p>
          <a:p>
            <a:pPr marL="548640" lvl="1" eaLnBrk="1" fontAlgn="auto" hangingPunct="1">
              <a:lnSpc>
                <a:spcPct val="80000"/>
              </a:lnSpc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GB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sym typeface="Wingdings" pitchFamily="2" charset="2"/>
              </a:rPr>
              <a:t>Latent </a:t>
            </a:r>
            <a:r>
              <a:rPr lang="en-GB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demand</a:t>
            </a:r>
            <a:r>
              <a:rPr lang="en-GB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sym typeface="Wingdings" pitchFamily="2" charset="2"/>
              </a:rPr>
              <a:t> </a:t>
            </a:r>
            <a:r>
              <a:rPr lang="en-GB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sym typeface="Wingdings" pitchFamily="2" charset="2"/>
              </a:rPr>
              <a:t> desire for a product that no longer exists</a:t>
            </a:r>
          </a:p>
          <a:p>
            <a:pPr marL="548640" lvl="1" eaLnBrk="1" fontAlgn="auto" hangingPunct="1">
              <a:lnSpc>
                <a:spcPct val="80000"/>
              </a:lnSpc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GB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sym typeface="Wingdings" pitchFamily="2" charset="2"/>
              </a:rPr>
              <a:t>Declining </a:t>
            </a:r>
            <a:r>
              <a:rPr lang="en-GB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demand</a:t>
            </a:r>
            <a:r>
              <a:rPr lang="en-GB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sym typeface="Wingdings" pitchFamily="2" charset="2"/>
              </a:rPr>
              <a:t> </a:t>
            </a:r>
            <a:r>
              <a:rPr lang="en-GB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sym typeface="Wingdings" pitchFamily="2" charset="2"/>
              </a:rPr>
              <a:t> coming up with the means to revive demand</a:t>
            </a:r>
          </a:p>
          <a:p>
            <a:pPr marL="548640" lvl="1" eaLnBrk="1" fontAlgn="auto" hangingPunct="1">
              <a:lnSpc>
                <a:spcPct val="80000"/>
              </a:lnSpc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GB" dirty="0" smtClean="0"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  <a:sym typeface="Wingdings" pitchFamily="2" charset="2"/>
            </a:endParaRPr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755650" y="333375"/>
            <a:ext cx="7848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sz="2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The concept of demand relates to several situations</a:t>
            </a:r>
            <a:endParaRPr lang="en-GB" sz="2400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793750" y="5600700"/>
            <a:ext cx="3886200" cy="635000"/>
          </a:xfrm>
          <a:prstGeom prst="rect">
            <a:avLst/>
          </a:prstGeom>
        </p:spPr>
        <p:txBody>
          <a:bodyPr>
            <a:spAutoFit/>
          </a:bodyPr>
          <a:lstStyle/>
          <a:p>
            <a:pPr marL="548640" lvl="1" indent="-228600" fontAlgn="auto">
              <a:lnSpc>
                <a:spcPct val="80000"/>
              </a:lnSpc>
              <a:spcBef>
                <a:spcPts val="370"/>
              </a:spcBef>
              <a:spcAft>
                <a:spcPts val="0"/>
              </a:spcAft>
              <a:buClr>
                <a:srgbClr val="9B2D1F"/>
              </a:buClr>
              <a:buSzPct val="85000"/>
              <a:defRPr/>
            </a:pPr>
            <a:endParaRPr lang="en-GB" sz="2400" dirty="0" smtClean="0">
              <a:solidFill>
                <a:prstClr val="black"/>
              </a:solidFill>
              <a:effectLst>
                <a:outerShdw blurRad="38100" dist="38100" dir="2700000" algn="tl">
                  <a:srgbClr val="C0C0C0"/>
                </a:outerShdw>
              </a:effectLst>
              <a:sym typeface="Wingdings" pitchFamily="2" charset="2"/>
            </a:endParaRPr>
          </a:p>
          <a:p>
            <a:pPr marL="548640" lvl="1" indent="-228600" fontAlgn="auto">
              <a:lnSpc>
                <a:spcPct val="80000"/>
              </a:lnSpc>
              <a:spcBef>
                <a:spcPts val="370"/>
              </a:spcBef>
              <a:spcAft>
                <a:spcPts val="0"/>
              </a:spcAft>
              <a:buClr>
                <a:srgbClr val="9B2D1F"/>
              </a:buClr>
              <a:buSzPct val="85000"/>
              <a:defRPr/>
            </a:pPr>
            <a:r>
              <a:rPr lang="en-GB" sz="1600" i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According to Philip KOTLER</a:t>
            </a:r>
            <a:endParaRPr lang="en-GB" sz="1600" i="1" dirty="0">
              <a:solidFill>
                <a:prstClr val="black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" dur="500"/>
                                        <p:tgtEl>
                                          <p:spTgt spid="28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 bldLvl="2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827088" y="116111"/>
            <a:ext cx="7705725" cy="936625"/>
          </a:xfrm>
        </p:spPr>
        <p:txBody>
          <a:bodyPr/>
          <a:lstStyle/>
          <a:p>
            <a:pPr eaLnBrk="1" hangingPunct="1"/>
            <a:r>
              <a:rPr lang="en-GB" altLang="fr-FR" sz="2800" dirty="0" smtClean="0">
                <a:solidFill>
                  <a:srgbClr val="FF0000"/>
                </a:solidFill>
                <a:latin typeface="Comic Sans MS" pitchFamily="66" charset="0"/>
              </a:rPr>
              <a:t>How to quantify demand </a:t>
            </a:r>
            <a:r>
              <a:rPr lang="en-GB" altLang="fr-FR" sz="2800" dirty="0" smtClean="0">
                <a:solidFill>
                  <a:srgbClr val="FF0000"/>
                </a:solidFill>
                <a:latin typeface="Comic Sans MS" pitchFamily="66" charset="0"/>
              </a:rPr>
              <a:t>for a </a:t>
            </a:r>
            <a:r>
              <a:rPr lang="en-GB" altLang="fr-FR" sz="2800" dirty="0" smtClean="0">
                <a:solidFill>
                  <a:srgbClr val="FF0000"/>
                </a:solidFill>
                <a:latin typeface="Comic Sans MS" pitchFamily="66" charset="0"/>
              </a:rPr>
              <a:t>new product</a:t>
            </a:r>
            <a:endParaRPr lang="en-GB" altLang="fr-FR" sz="3200" dirty="0" smtClean="0">
              <a:latin typeface="Comic Sans MS" pitchFamily="66" charset="0"/>
            </a:endParaRPr>
          </a:p>
        </p:txBody>
      </p:sp>
      <p:sp>
        <p:nvSpPr>
          <p:cNvPr id="3891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23850" y="1341438"/>
            <a:ext cx="8820150" cy="4754562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lnSpc>
                <a:spcPct val="90000"/>
              </a:lnSpc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GB" dirty="0" smtClean="0"/>
              <a:t>If the product is new, the </a:t>
            </a:r>
            <a:r>
              <a:rPr lang="en-GB" dirty="0" smtClean="0">
                <a:solidFill>
                  <a:srgbClr val="FF0000"/>
                </a:solidFill>
              </a:rPr>
              <a:t>need it is seeking to satisfy actually exists</a:t>
            </a:r>
          </a:p>
          <a:p>
            <a:pPr marL="274320" indent="-274320" eaLnBrk="1" fontAlgn="auto" hangingPunct="1">
              <a:lnSpc>
                <a:spcPct val="90000"/>
              </a:lnSpc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GB" dirty="0" smtClean="0"/>
              <a:t>Identify the major markets associated with this need,</a:t>
            </a:r>
            <a:endParaRPr lang="en-GB" dirty="0" smtClean="0">
              <a:solidFill>
                <a:srgbClr val="FF0000"/>
              </a:solidFill>
            </a:endParaRPr>
          </a:p>
          <a:p>
            <a:pPr marL="274320" indent="-274320" eaLnBrk="1" fontAlgn="auto" hangingPunct="1">
              <a:lnSpc>
                <a:spcPct val="90000"/>
              </a:lnSpc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GB" dirty="0" smtClean="0"/>
              <a:t>Consider the total population (</a:t>
            </a:r>
            <a:r>
              <a:rPr lang="en-GB" sz="2200" dirty="0" smtClean="0"/>
              <a:t>by individuals or by households depending on the type of product)</a:t>
            </a:r>
            <a:endParaRPr lang="en-GB" dirty="0" smtClean="0"/>
          </a:p>
          <a:p>
            <a:pPr marL="274320" indent="-274320" eaLnBrk="1" fontAlgn="auto" hangingPunct="1">
              <a:lnSpc>
                <a:spcPct val="90000"/>
              </a:lnSpc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GB" dirty="0" smtClean="0"/>
              <a:t>Take out </a:t>
            </a:r>
            <a:r>
              <a:rPr lang="en-GB" dirty="0" smtClean="0">
                <a:solidFill>
                  <a:srgbClr val="FF0000"/>
                </a:solidFill>
              </a:rPr>
              <a:t>the absolute non-consumers</a:t>
            </a:r>
            <a:r>
              <a:rPr lang="en-GB" dirty="0" smtClean="0"/>
              <a:t> who are never affected by the need (blind persons in the case of </a:t>
            </a:r>
            <a:r>
              <a:rPr lang="en-GB" dirty="0" smtClean="0"/>
              <a:t>photography</a:t>
            </a:r>
            <a:r>
              <a:rPr lang="en-GB" dirty="0" smtClean="0"/>
              <a:t>)</a:t>
            </a:r>
          </a:p>
          <a:p>
            <a:pPr marL="274320" indent="-274320" eaLnBrk="1" fontAlgn="auto" hangingPunct="1">
              <a:lnSpc>
                <a:spcPct val="90000"/>
              </a:lnSpc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GB" dirty="0" smtClean="0"/>
              <a:t>Identify and quantify </a:t>
            </a:r>
            <a:r>
              <a:rPr lang="en-GB" dirty="0" smtClean="0">
                <a:solidFill>
                  <a:srgbClr val="FF0000"/>
                </a:solidFill>
              </a:rPr>
              <a:t>relative non-consumers</a:t>
            </a:r>
            <a:r>
              <a:rPr lang="en-GB" dirty="0" smtClean="0"/>
              <a:t>: persons who do not currently feel the need or who satisfy the need using substitute markets (do not take photos or use their </a:t>
            </a:r>
            <a:r>
              <a:rPr lang="en-GB" dirty="0" smtClean="0"/>
              <a:t>mobiles </a:t>
            </a:r>
            <a:r>
              <a:rPr lang="en-GB" dirty="0" smtClean="0"/>
              <a:t>to take photos)</a:t>
            </a:r>
          </a:p>
          <a:p>
            <a:pPr marL="274320" indent="-274320" eaLnBrk="1" fontAlgn="auto" hangingPunct="1">
              <a:lnSpc>
                <a:spcPct val="90000"/>
              </a:lnSpc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GB" dirty="0" smtClean="0"/>
              <a:t>Quantify the consumers </a:t>
            </a:r>
            <a:r>
              <a:rPr lang="en-GB" dirty="0" smtClean="0">
                <a:solidFill>
                  <a:srgbClr val="FF0000"/>
                </a:solidFill>
              </a:rPr>
              <a:t>belonging to the competition who </a:t>
            </a:r>
            <a:r>
              <a:rPr lang="en-GB" dirty="0" smtClean="0"/>
              <a:t>purchase products found in the main markets (</a:t>
            </a:r>
            <a:r>
              <a:rPr lang="en-GB" i="1" dirty="0" smtClean="0"/>
              <a:t>also known as the professional market)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457200" y="2286000"/>
            <a:ext cx="7786688" cy="3886200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altLang="fr-FR" dirty="0"/>
          </a:p>
        </p:txBody>
      </p:sp>
      <p:sp>
        <p:nvSpPr>
          <p:cNvPr id="28675" name="Text Box 3"/>
          <p:cNvSpPr txBox="1">
            <a:spLocks noChangeArrowheads="1"/>
          </p:cNvSpPr>
          <p:nvPr/>
        </p:nvSpPr>
        <p:spPr bwMode="auto">
          <a:xfrm>
            <a:off x="3184525" y="6289675"/>
            <a:ext cx="220220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GB" altLang="fr-FR" sz="2400" dirty="0" smtClean="0">
                <a:latin typeface="Times New Roman" pitchFamily="18" charset="0"/>
              </a:rPr>
              <a:t>Total population</a:t>
            </a:r>
            <a:endParaRPr lang="en-GB" altLang="fr-FR" sz="2400" dirty="0">
              <a:latin typeface="Times New Roman" pitchFamily="18" charset="0"/>
            </a:endParaRPr>
          </a:p>
        </p:txBody>
      </p:sp>
      <p:sp>
        <p:nvSpPr>
          <p:cNvPr id="37892" name="Rectangle 4"/>
          <p:cNvSpPr>
            <a:spLocks noChangeArrowheads="1"/>
          </p:cNvSpPr>
          <p:nvPr/>
        </p:nvSpPr>
        <p:spPr bwMode="auto">
          <a:xfrm>
            <a:off x="6096000" y="2362200"/>
            <a:ext cx="2057400" cy="3810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fr-FR" altLang="fr-FR" sz="24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37893" name="Text Box 5"/>
          <p:cNvSpPr txBox="1">
            <a:spLocks noChangeArrowheads="1"/>
          </p:cNvSpPr>
          <p:nvPr/>
        </p:nvSpPr>
        <p:spPr bwMode="auto">
          <a:xfrm>
            <a:off x="6504840" y="3433763"/>
            <a:ext cx="1431802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GB" altLang="fr-FR" sz="2000" dirty="0" smtClean="0"/>
              <a:t>Absolute</a:t>
            </a:r>
            <a:br>
              <a:rPr lang="en-GB" altLang="fr-FR" sz="2000" dirty="0" smtClean="0"/>
            </a:br>
            <a:r>
              <a:rPr lang="en-GB" altLang="fr-FR" sz="2000" dirty="0" smtClean="0"/>
              <a:t>non- </a:t>
            </a:r>
          </a:p>
          <a:p>
            <a:pPr algn="ctr" eaLnBrk="0" hangingPunct="0"/>
            <a:r>
              <a:rPr lang="en-GB" altLang="fr-FR" sz="2000" dirty="0" smtClean="0"/>
              <a:t>consumers</a:t>
            </a:r>
            <a:endParaRPr lang="en-GB" altLang="fr-FR" sz="2000" dirty="0"/>
          </a:p>
        </p:txBody>
      </p:sp>
      <p:sp>
        <p:nvSpPr>
          <p:cNvPr id="37894" name="Rectangle 6"/>
          <p:cNvSpPr>
            <a:spLocks noChangeArrowheads="1"/>
          </p:cNvSpPr>
          <p:nvPr/>
        </p:nvSpPr>
        <p:spPr bwMode="auto">
          <a:xfrm>
            <a:off x="3716338" y="2349500"/>
            <a:ext cx="2303462" cy="38227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GB" altLang="fr-FR" sz="2800" dirty="0" smtClean="0"/>
              <a:t>Relative</a:t>
            </a:r>
            <a:br>
              <a:rPr lang="en-GB" altLang="fr-FR" sz="2800" dirty="0" smtClean="0"/>
            </a:br>
            <a:r>
              <a:rPr lang="en-GB" altLang="fr-FR" sz="2800" dirty="0" smtClean="0"/>
              <a:t>Non- </a:t>
            </a:r>
          </a:p>
          <a:p>
            <a:pPr algn="ctr" eaLnBrk="0" hangingPunct="0"/>
            <a:r>
              <a:rPr lang="en-GB" altLang="fr-FR" sz="2000" dirty="0" smtClean="0"/>
              <a:t>consumers</a:t>
            </a:r>
            <a:endParaRPr lang="en-GB" altLang="fr-FR" sz="2800" dirty="0" smtClean="0"/>
          </a:p>
          <a:p>
            <a:pPr algn="ctr" eaLnBrk="0" hangingPunct="0"/>
            <a:r>
              <a:rPr lang="en-GB" altLang="fr-FR" sz="2800" dirty="0" smtClean="0"/>
              <a:t> </a:t>
            </a:r>
            <a:r>
              <a:rPr lang="en-GB" altLang="fr-FR" dirty="0" smtClean="0"/>
              <a:t>(</a:t>
            </a:r>
            <a:r>
              <a:rPr lang="en-GB" altLang="fr-FR" sz="2000" b="1" dirty="0" smtClean="0"/>
              <a:t>substitute product</a:t>
            </a:r>
            <a:br>
              <a:rPr lang="en-GB" altLang="fr-FR" sz="2000" b="1" dirty="0" smtClean="0"/>
            </a:br>
            <a:r>
              <a:rPr lang="en-GB" altLang="fr-FR" sz="2000" b="1" dirty="0" smtClean="0"/>
              <a:t>markets</a:t>
            </a:r>
            <a:r>
              <a:rPr lang="en-GB" altLang="fr-FR" sz="1400" dirty="0" smtClean="0"/>
              <a:t>)</a:t>
            </a:r>
            <a:r>
              <a:rPr lang="en-GB" altLang="fr-FR" sz="1600" dirty="0" smtClean="0"/>
              <a:t>:</a:t>
            </a:r>
            <a:endParaRPr lang="en-GB" altLang="fr-FR" sz="16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37896" name="Rectangle 8"/>
          <p:cNvSpPr>
            <a:spLocks noChangeArrowheads="1"/>
          </p:cNvSpPr>
          <p:nvPr/>
        </p:nvSpPr>
        <p:spPr bwMode="auto">
          <a:xfrm>
            <a:off x="539750" y="2349500"/>
            <a:ext cx="3095625" cy="38227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GB" altLang="fr-FR" sz="2000" dirty="0" smtClean="0"/>
              <a:t>Main</a:t>
            </a:r>
            <a:br>
              <a:rPr lang="en-GB" altLang="fr-FR" sz="2000" dirty="0" smtClean="0"/>
            </a:br>
            <a:r>
              <a:rPr lang="en-GB" altLang="fr-FR" sz="2000" dirty="0" smtClean="0"/>
              <a:t>markets</a:t>
            </a:r>
          </a:p>
          <a:p>
            <a:pPr algn="ctr" eaLnBrk="0" hangingPunct="0"/>
            <a:r>
              <a:rPr lang="en-GB" altLang="fr-FR" sz="2000" dirty="0" smtClean="0"/>
              <a:t> </a:t>
            </a:r>
          </a:p>
          <a:p>
            <a:pPr algn="ctr" eaLnBrk="0" hangingPunct="0"/>
            <a:r>
              <a:rPr lang="en-GB" altLang="fr-FR" sz="2000" dirty="0" smtClean="0"/>
              <a:t>(competition)</a:t>
            </a:r>
          </a:p>
          <a:p>
            <a:pPr algn="ctr" eaLnBrk="0" hangingPunct="0"/>
            <a:endParaRPr lang="en-GB" altLang="fr-FR" sz="24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37900" name="AutoShape 12"/>
          <p:cNvSpPr>
            <a:spLocks/>
          </p:cNvSpPr>
          <p:nvPr/>
        </p:nvSpPr>
        <p:spPr bwMode="auto">
          <a:xfrm rot="5400000">
            <a:off x="2232819" y="2240756"/>
            <a:ext cx="215900" cy="1728788"/>
          </a:xfrm>
          <a:prstGeom prst="leftBrace">
            <a:avLst>
              <a:gd name="adj1" fmla="val 66728"/>
              <a:gd name="adj2" fmla="val 50000"/>
            </a:avLst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 altLang="fr-FR" dirty="0"/>
          </a:p>
        </p:txBody>
      </p:sp>
      <p:sp>
        <p:nvSpPr>
          <p:cNvPr id="37901" name="Text Box 13"/>
          <p:cNvSpPr txBox="1">
            <a:spLocks noChangeArrowheads="1"/>
          </p:cNvSpPr>
          <p:nvPr/>
        </p:nvSpPr>
        <p:spPr bwMode="auto">
          <a:xfrm>
            <a:off x="965200" y="2660650"/>
            <a:ext cx="240001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altLang="fr-FR" dirty="0" smtClean="0">
                <a:solidFill>
                  <a:schemeClr val="folHlink"/>
                </a:solidFill>
              </a:rPr>
              <a:t>Professional  market</a:t>
            </a:r>
            <a:endParaRPr lang="en-GB" altLang="fr-FR" dirty="0">
              <a:solidFill>
                <a:schemeClr val="folHlink"/>
              </a:solidFill>
            </a:endParaRPr>
          </a:p>
        </p:txBody>
      </p:sp>
      <p:sp>
        <p:nvSpPr>
          <p:cNvPr id="28682" name="Text Box 15"/>
          <p:cNvSpPr txBox="1">
            <a:spLocks noChangeArrowheads="1"/>
          </p:cNvSpPr>
          <p:nvPr/>
        </p:nvSpPr>
        <p:spPr bwMode="auto">
          <a:xfrm>
            <a:off x="376238" y="428625"/>
            <a:ext cx="844391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fr-FR" altLang="fr-FR" dirty="0"/>
          </a:p>
        </p:txBody>
      </p:sp>
      <p:sp>
        <p:nvSpPr>
          <p:cNvPr id="28683" name="Text Box 16"/>
          <p:cNvSpPr txBox="1">
            <a:spLocks noChangeArrowheads="1"/>
          </p:cNvSpPr>
          <p:nvPr/>
        </p:nvSpPr>
        <p:spPr bwMode="auto">
          <a:xfrm>
            <a:off x="519113" y="428625"/>
            <a:ext cx="80137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fr-FR" alt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8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8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78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78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78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78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78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78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78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78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78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78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379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379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0" grpId="0" animBg="1"/>
      <p:bldP spid="37892" grpId="0" animBg="1"/>
      <p:bldP spid="37893" grpId="0"/>
      <p:bldP spid="37894" grpId="0" animBg="1"/>
      <p:bldP spid="37894" grpId="1" animBg="1"/>
      <p:bldP spid="37896" grpId="0" animBg="1"/>
      <p:bldP spid="37900" grpId="0" animBg="1"/>
      <p:bldP spid="3790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Note:</a:t>
            </a:r>
          </a:p>
        </p:txBody>
      </p:sp>
      <p:sp>
        <p:nvSpPr>
          <p:cNvPr id="29699" name="Espace réservé du contenu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These populations are considered at the current date and not in terms of evolution over time</a:t>
            </a:r>
          </a:p>
          <a:p>
            <a:r>
              <a:rPr lang="en-GB" dirty="0" smtClean="0"/>
              <a:t>Therefore, babies are ANC for a car. The fact that they will grow up is not taken into account.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contenu 4"/>
          <p:cNvSpPr>
            <a:spLocks noGrp="1"/>
          </p:cNvSpPr>
          <p:nvPr>
            <p:ph sz="quarter" idx="1"/>
          </p:nvPr>
        </p:nvSpPr>
        <p:spPr>
          <a:xfrm>
            <a:off x="395288" y="333375"/>
            <a:ext cx="8291512" cy="6143625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GB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According to the characteristics of the new product </a:t>
            </a:r>
          </a:p>
          <a:p>
            <a:pPr marL="548640" lvl="1" eaLnBrk="1" fontAlgn="auto" hangingPunct="1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GB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Either attract consumers who currently purchase products from the main markets</a:t>
            </a:r>
          </a:p>
          <a:p>
            <a:pPr marL="548640" lvl="1" eaLnBrk="1" fontAlgn="auto" hangingPunct="1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GB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 attract consumers who currently purchase products from substitute markets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GB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This is its </a:t>
            </a:r>
            <a:r>
              <a:rPr lang="en-GB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potential market</a:t>
            </a:r>
            <a:endParaRPr lang="en-GB" sz="3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3"/>
          <p:cNvSpPr txBox="1">
            <a:spLocks noChangeArrowheads="1"/>
          </p:cNvSpPr>
          <p:nvPr/>
        </p:nvSpPr>
        <p:spPr bwMode="auto">
          <a:xfrm>
            <a:off x="3184525" y="6289675"/>
            <a:ext cx="220220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GB" altLang="fr-FR" sz="2400" dirty="0" smtClean="0">
                <a:latin typeface="Times New Roman" pitchFamily="18" charset="0"/>
              </a:rPr>
              <a:t>Total population</a:t>
            </a:r>
            <a:endParaRPr lang="en-GB" altLang="fr-FR" sz="2400" dirty="0">
              <a:latin typeface="Times New Roman" pitchFamily="18" charset="0"/>
            </a:endParaRPr>
          </a:p>
        </p:txBody>
      </p:sp>
      <p:sp>
        <p:nvSpPr>
          <p:cNvPr id="37892" name="Rectangle 4"/>
          <p:cNvSpPr>
            <a:spLocks noChangeArrowheads="1"/>
          </p:cNvSpPr>
          <p:nvPr/>
        </p:nvSpPr>
        <p:spPr bwMode="auto">
          <a:xfrm>
            <a:off x="5749925" y="755650"/>
            <a:ext cx="2057400" cy="3810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fr-FR" altLang="fr-FR" sz="24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37893" name="Text Box 5"/>
          <p:cNvSpPr txBox="1">
            <a:spLocks noChangeArrowheads="1"/>
          </p:cNvSpPr>
          <p:nvPr/>
        </p:nvSpPr>
        <p:spPr bwMode="auto">
          <a:xfrm>
            <a:off x="6042088" y="2197100"/>
            <a:ext cx="1431803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GB" altLang="fr-FR" sz="2000" dirty="0" smtClean="0"/>
              <a:t>Absolute</a:t>
            </a:r>
            <a:br>
              <a:rPr lang="en-GB" altLang="fr-FR" sz="2000" dirty="0" smtClean="0"/>
            </a:br>
            <a:r>
              <a:rPr lang="en-GB" altLang="fr-FR" sz="2000" dirty="0" smtClean="0"/>
              <a:t>non-</a:t>
            </a:r>
            <a:br>
              <a:rPr lang="en-GB" altLang="fr-FR" sz="2000" dirty="0" smtClean="0"/>
            </a:br>
            <a:r>
              <a:rPr lang="en-GB" altLang="fr-FR" sz="2000" dirty="0" smtClean="0"/>
              <a:t>consumers</a:t>
            </a:r>
            <a:endParaRPr lang="en-GB" altLang="fr-FR" sz="2000" dirty="0"/>
          </a:p>
        </p:txBody>
      </p:sp>
      <p:sp>
        <p:nvSpPr>
          <p:cNvPr id="37894" name="Rectangle 6"/>
          <p:cNvSpPr>
            <a:spLocks noChangeArrowheads="1"/>
          </p:cNvSpPr>
          <p:nvPr/>
        </p:nvSpPr>
        <p:spPr bwMode="auto">
          <a:xfrm>
            <a:off x="3373438" y="727075"/>
            <a:ext cx="2376487" cy="38227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GB" altLang="fr-FR" sz="2800" dirty="0" smtClean="0"/>
              <a:t>Relative</a:t>
            </a:r>
            <a:br>
              <a:rPr lang="en-GB" altLang="fr-FR" sz="2800" dirty="0" smtClean="0"/>
            </a:br>
            <a:r>
              <a:rPr lang="en-GB" altLang="fr-FR" sz="2800" dirty="0" smtClean="0"/>
              <a:t>non- </a:t>
            </a:r>
          </a:p>
          <a:p>
            <a:pPr algn="ctr" eaLnBrk="0" hangingPunct="0"/>
            <a:r>
              <a:rPr lang="en-GB" altLang="fr-FR" sz="2000" dirty="0" smtClean="0"/>
              <a:t>consumers</a:t>
            </a:r>
            <a:endParaRPr lang="en-GB" altLang="fr-FR" sz="2800" dirty="0" smtClean="0"/>
          </a:p>
          <a:p>
            <a:pPr algn="ctr" eaLnBrk="0" hangingPunct="0"/>
            <a:r>
              <a:rPr lang="en-GB" altLang="fr-FR" sz="2800" dirty="0" smtClean="0"/>
              <a:t> </a:t>
            </a:r>
            <a:endParaRPr lang="en-GB" altLang="fr-FR" dirty="0" smtClean="0"/>
          </a:p>
          <a:p>
            <a:pPr algn="ctr" eaLnBrk="0" hangingPunct="0"/>
            <a:r>
              <a:rPr lang="en-GB" altLang="fr-FR" sz="1400" dirty="0" smtClean="0"/>
              <a:t>(</a:t>
            </a:r>
            <a:r>
              <a:rPr lang="en-GB" altLang="fr-FR" sz="2000" b="1" dirty="0" smtClean="0"/>
              <a:t>substitute product</a:t>
            </a:r>
            <a:br>
              <a:rPr lang="en-GB" altLang="fr-FR" sz="2000" b="1" dirty="0" smtClean="0"/>
            </a:br>
            <a:r>
              <a:rPr lang="en-GB" altLang="fr-FR" sz="2000" b="1" dirty="0" smtClean="0"/>
              <a:t>markets</a:t>
            </a:r>
            <a:r>
              <a:rPr lang="fr-FR" altLang="fr-FR" sz="1400" dirty="0" smtClean="0"/>
              <a:t>)</a:t>
            </a:r>
            <a:r>
              <a:rPr lang="fr-FR" altLang="fr-FR" sz="1600" dirty="0" smtClean="0"/>
              <a:t>:</a:t>
            </a:r>
            <a:endParaRPr lang="fr-FR" altLang="fr-FR" sz="16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37896" name="Rectangle 8"/>
          <p:cNvSpPr>
            <a:spLocks noChangeArrowheads="1"/>
          </p:cNvSpPr>
          <p:nvPr/>
        </p:nvSpPr>
        <p:spPr bwMode="auto">
          <a:xfrm>
            <a:off x="277813" y="727075"/>
            <a:ext cx="3095625" cy="38227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GB" altLang="fr-FR" sz="2000" dirty="0" smtClean="0"/>
              <a:t>Main  </a:t>
            </a:r>
            <a:br>
              <a:rPr lang="en-GB" altLang="fr-FR" sz="2000" dirty="0" smtClean="0"/>
            </a:br>
            <a:r>
              <a:rPr lang="en-GB" altLang="fr-FR" sz="2000" dirty="0" smtClean="0"/>
              <a:t>markets</a:t>
            </a:r>
          </a:p>
          <a:p>
            <a:pPr algn="ctr" eaLnBrk="0" hangingPunct="0"/>
            <a:r>
              <a:rPr lang="en-GB" altLang="fr-FR" sz="2000" dirty="0" smtClean="0"/>
              <a:t> </a:t>
            </a:r>
          </a:p>
          <a:p>
            <a:pPr algn="ctr" eaLnBrk="0" hangingPunct="0"/>
            <a:r>
              <a:rPr lang="en-GB" altLang="fr-FR" sz="2000" dirty="0" smtClean="0"/>
              <a:t>(competition)</a:t>
            </a:r>
          </a:p>
          <a:p>
            <a:pPr algn="ctr" eaLnBrk="0" hangingPunct="0"/>
            <a:endParaRPr lang="en-GB" altLang="fr-FR" sz="24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37900" name="AutoShape 12"/>
          <p:cNvSpPr>
            <a:spLocks/>
          </p:cNvSpPr>
          <p:nvPr/>
        </p:nvSpPr>
        <p:spPr bwMode="auto">
          <a:xfrm rot="5400000">
            <a:off x="1718469" y="75406"/>
            <a:ext cx="215900" cy="1728788"/>
          </a:xfrm>
          <a:prstGeom prst="leftBrace">
            <a:avLst>
              <a:gd name="adj1" fmla="val 66728"/>
              <a:gd name="adj2" fmla="val 50000"/>
            </a:avLst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 altLang="fr-FR" dirty="0"/>
          </a:p>
        </p:txBody>
      </p:sp>
      <p:sp>
        <p:nvSpPr>
          <p:cNvPr id="37901" name="Text Box 13"/>
          <p:cNvSpPr txBox="1">
            <a:spLocks noChangeArrowheads="1"/>
          </p:cNvSpPr>
          <p:nvPr/>
        </p:nvSpPr>
        <p:spPr bwMode="auto">
          <a:xfrm>
            <a:off x="690563" y="1092200"/>
            <a:ext cx="233108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altLang="fr-FR" dirty="0" smtClean="0">
                <a:solidFill>
                  <a:schemeClr val="folHlink"/>
                </a:solidFill>
              </a:rPr>
              <a:t>Professional market</a:t>
            </a:r>
            <a:endParaRPr lang="en-GB" altLang="fr-FR" dirty="0">
              <a:solidFill>
                <a:schemeClr val="folHlink"/>
              </a:solidFill>
            </a:endParaRPr>
          </a:p>
        </p:txBody>
      </p:sp>
      <p:sp>
        <p:nvSpPr>
          <p:cNvPr id="31753" name="Text Box 15"/>
          <p:cNvSpPr txBox="1">
            <a:spLocks noChangeArrowheads="1"/>
          </p:cNvSpPr>
          <p:nvPr/>
        </p:nvSpPr>
        <p:spPr bwMode="auto">
          <a:xfrm>
            <a:off x="376238" y="428625"/>
            <a:ext cx="844391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fr-FR" altLang="fr-FR" dirty="0"/>
          </a:p>
        </p:txBody>
      </p:sp>
      <p:sp>
        <p:nvSpPr>
          <p:cNvPr id="31754" name="Text Box 16"/>
          <p:cNvSpPr txBox="1">
            <a:spLocks noChangeArrowheads="1"/>
          </p:cNvSpPr>
          <p:nvPr/>
        </p:nvSpPr>
        <p:spPr bwMode="auto">
          <a:xfrm>
            <a:off x="457200" y="-747713"/>
            <a:ext cx="80137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fr-FR" altLang="fr-FR" dirty="0"/>
          </a:p>
        </p:txBody>
      </p:sp>
      <p:sp>
        <p:nvSpPr>
          <p:cNvPr id="2" name="Ellipse 1"/>
          <p:cNvSpPr/>
          <p:nvPr/>
        </p:nvSpPr>
        <p:spPr>
          <a:xfrm>
            <a:off x="2005013" y="3646488"/>
            <a:ext cx="1179512" cy="863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dirty="0"/>
          </a:p>
        </p:txBody>
      </p:sp>
      <p:pic>
        <p:nvPicPr>
          <p:cNvPr id="31756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62388" y="3619500"/>
            <a:ext cx="1201737" cy="890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57" name="ZoneTexte 2"/>
          <p:cNvSpPr txBox="1">
            <a:spLocks noChangeArrowheads="1"/>
          </p:cNvSpPr>
          <p:nvPr/>
        </p:nvSpPr>
        <p:spPr bwMode="auto">
          <a:xfrm>
            <a:off x="2731177" y="5229225"/>
            <a:ext cx="198483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altLang="fr-FR" sz="2400" b="1" dirty="0" smtClean="0"/>
              <a:t>PFR product</a:t>
            </a:r>
            <a:endParaRPr lang="en-GB" altLang="fr-FR" sz="2400" b="1" dirty="0"/>
          </a:p>
        </p:txBody>
      </p:sp>
      <p:sp>
        <p:nvSpPr>
          <p:cNvPr id="4" name="Flèche droite 3"/>
          <p:cNvSpPr/>
          <p:nvPr/>
        </p:nvSpPr>
        <p:spPr>
          <a:xfrm rot="13474018">
            <a:off x="2281238" y="4449763"/>
            <a:ext cx="1682750" cy="2857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dirty="0"/>
          </a:p>
        </p:txBody>
      </p:sp>
      <p:pic>
        <p:nvPicPr>
          <p:cNvPr id="3175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464354">
            <a:off x="3513137" y="3883026"/>
            <a:ext cx="1274763" cy="1255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60" name="Rectangle 4"/>
          <p:cNvSpPr>
            <a:spLocks noChangeArrowheads="1"/>
          </p:cNvSpPr>
          <p:nvPr/>
        </p:nvSpPr>
        <p:spPr bwMode="auto">
          <a:xfrm>
            <a:off x="2341563" y="3678238"/>
            <a:ext cx="230543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altLang="fr-FR" sz="2000" b="1" dirty="0" smtClean="0"/>
              <a:t>Potential market</a:t>
            </a:r>
            <a:endParaRPr lang="en-GB" altLang="fr-FR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8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8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78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78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78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78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78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78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78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78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379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379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2" grpId="0" animBg="1"/>
      <p:bldP spid="37893" grpId="0"/>
      <p:bldP spid="37894" grpId="0" animBg="1"/>
      <p:bldP spid="37894" grpId="1" animBg="1"/>
      <p:bldP spid="37896" grpId="0" animBg="1"/>
      <p:bldP spid="37900" grpId="0" animBg="1"/>
      <p:bldP spid="3790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5767388" y="2433638"/>
            <a:ext cx="2057400" cy="3810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fr-FR" altLang="fr-FR" sz="24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250825" y="549275"/>
            <a:ext cx="8642350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lvl="1">
              <a:defRPr/>
            </a:pPr>
            <a:endParaRPr lang="en-GB" sz="2400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>
              <a:defRPr/>
            </a:pPr>
            <a:r>
              <a:rPr lang="en-GB" sz="2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Theoretical </a:t>
            </a:r>
            <a:r>
              <a:rPr lang="en-GB" sz="2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demand </a:t>
            </a:r>
            <a:r>
              <a:rPr lang="en-GB" sz="2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is equal to:</a:t>
            </a:r>
          </a:p>
          <a:p>
            <a:pPr lvl="1" algn="ctr">
              <a:defRPr/>
            </a:pPr>
            <a:r>
              <a:rPr lang="en-GB" sz="2000" dirty="0" smtClean="0">
                <a:solidFill>
                  <a:srgbClr val="CC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population – absolute non-consumers</a:t>
            </a:r>
          </a:p>
          <a:p>
            <a:pPr lvl="1" algn="ctr">
              <a:defRPr/>
            </a:pPr>
            <a:r>
              <a:rPr lang="en-GB" sz="2000" b="1" i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Or</a:t>
            </a:r>
          </a:p>
          <a:p>
            <a:pPr lvl="1" algn="ctr">
              <a:defRPr/>
            </a:pPr>
            <a:r>
              <a:rPr lang="en-GB" sz="2000" dirty="0" smtClean="0">
                <a:solidFill>
                  <a:srgbClr val="CC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Current professional market + relative non-consumers					 </a:t>
            </a:r>
            <a:endParaRPr lang="en-GB" sz="2000" dirty="0">
              <a:solidFill>
                <a:srgbClr val="CC006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" name="Rectangle 8"/>
          <p:cNvSpPr>
            <a:spLocks noChangeArrowheads="1"/>
          </p:cNvSpPr>
          <p:nvPr/>
        </p:nvSpPr>
        <p:spPr bwMode="auto">
          <a:xfrm>
            <a:off x="277813" y="2420938"/>
            <a:ext cx="3095625" cy="38227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GB" altLang="fr-FR" sz="2000" dirty="0" smtClean="0"/>
              <a:t>Main  </a:t>
            </a:r>
            <a:br>
              <a:rPr lang="en-GB" altLang="fr-FR" sz="2000" dirty="0" smtClean="0"/>
            </a:br>
            <a:r>
              <a:rPr lang="en-GB" altLang="fr-FR" sz="2000" dirty="0" smtClean="0"/>
              <a:t>markets</a:t>
            </a:r>
          </a:p>
          <a:p>
            <a:pPr algn="ctr" eaLnBrk="0" hangingPunct="0"/>
            <a:r>
              <a:rPr lang="en-GB" altLang="fr-FR" sz="2000" dirty="0" smtClean="0"/>
              <a:t> </a:t>
            </a:r>
          </a:p>
          <a:p>
            <a:pPr algn="ctr" eaLnBrk="0" hangingPunct="0"/>
            <a:r>
              <a:rPr lang="en-GB" altLang="fr-FR" sz="2000" dirty="0" smtClean="0"/>
              <a:t>(competition)</a:t>
            </a:r>
            <a:endParaRPr lang="fr-FR" altLang="fr-FR" sz="24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6042086" y="3890963"/>
            <a:ext cx="1431802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GB" altLang="fr-FR" sz="2000" dirty="0" smtClean="0"/>
              <a:t>Absolute</a:t>
            </a:r>
            <a:br>
              <a:rPr lang="en-GB" altLang="fr-FR" sz="2000" dirty="0" smtClean="0"/>
            </a:br>
            <a:r>
              <a:rPr lang="en-GB" altLang="fr-FR" sz="2000" dirty="0" smtClean="0"/>
              <a:t>non-</a:t>
            </a:r>
            <a:br>
              <a:rPr lang="en-GB" altLang="fr-FR" sz="2000" dirty="0" smtClean="0"/>
            </a:br>
            <a:r>
              <a:rPr lang="en-GB" altLang="fr-FR" sz="2000" dirty="0" smtClean="0"/>
              <a:t>consumers</a:t>
            </a:r>
            <a:endParaRPr lang="en-GB" altLang="fr-FR" sz="2000" dirty="0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3373438" y="2420938"/>
            <a:ext cx="2376487" cy="38227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GB" altLang="fr-FR" sz="2800" dirty="0" smtClean="0"/>
              <a:t>Relative</a:t>
            </a:r>
            <a:br>
              <a:rPr lang="en-GB" altLang="fr-FR" sz="2800" dirty="0" smtClean="0"/>
            </a:br>
            <a:r>
              <a:rPr lang="en-GB" altLang="fr-FR" sz="2800" dirty="0" smtClean="0"/>
              <a:t>non- </a:t>
            </a:r>
          </a:p>
          <a:p>
            <a:pPr algn="ctr" eaLnBrk="0" hangingPunct="0"/>
            <a:r>
              <a:rPr lang="en-GB" altLang="fr-FR" sz="2000" dirty="0" smtClean="0"/>
              <a:t>Consumers</a:t>
            </a:r>
          </a:p>
          <a:p>
            <a:pPr algn="ctr" eaLnBrk="0" hangingPunct="0"/>
            <a:r>
              <a:rPr lang="en-GB" altLang="fr-FR" sz="1400" dirty="0" smtClean="0"/>
              <a:t>(</a:t>
            </a:r>
            <a:r>
              <a:rPr lang="en-GB" altLang="fr-FR" sz="2000" b="1" dirty="0" smtClean="0"/>
              <a:t>substitute product</a:t>
            </a:r>
            <a:br>
              <a:rPr lang="en-GB" altLang="fr-FR" sz="2000" b="1" dirty="0" smtClean="0"/>
            </a:br>
            <a:r>
              <a:rPr lang="en-GB" altLang="fr-FR" sz="2000" b="1" dirty="0" smtClean="0"/>
              <a:t>markets</a:t>
            </a:r>
            <a:r>
              <a:rPr lang="fr-FR" altLang="fr-FR" sz="1400" dirty="0" smtClean="0"/>
              <a:t>)</a:t>
            </a:r>
            <a:r>
              <a:rPr lang="fr-FR" altLang="fr-FR" sz="1600" dirty="0" smtClean="0"/>
              <a:t>:</a:t>
            </a:r>
            <a:endParaRPr lang="fr-FR" altLang="fr-FR" sz="16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32775" name="ZoneTexte 1"/>
          <p:cNvSpPr txBox="1">
            <a:spLocks noChangeArrowheads="1"/>
          </p:cNvSpPr>
          <p:nvPr/>
        </p:nvSpPr>
        <p:spPr bwMode="auto">
          <a:xfrm>
            <a:off x="3373438" y="6442075"/>
            <a:ext cx="190789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altLang="fr-FR" dirty="0" smtClean="0"/>
              <a:t>Total population</a:t>
            </a:r>
          </a:p>
          <a:p>
            <a:endParaRPr lang="fr-FR" altLang="fr-FR" dirty="0"/>
          </a:p>
        </p:txBody>
      </p:sp>
      <p:cxnSp>
        <p:nvCxnSpPr>
          <p:cNvPr id="8" name="Connecteur droit avec flèche 7"/>
          <p:cNvCxnSpPr/>
          <p:nvPr/>
        </p:nvCxnSpPr>
        <p:spPr>
          <a:xfrm>
            <a:off x="755650" y="5661025"/>
            <a:ext cx="4752975" cy="0"/>
          </a:xfrm>
          <a:prstGeom prst="straightConnector1">
            <a:avLst/>
          </a:prstGeom>
          <a:ln w="31750" cmpd="sng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777" name="ZoneTexte 8"/>
          <p:cNvSpPr txBox="1">
            <a:spLocks noChangeArrowheads="1"/>
          </p:cNvSpPr>
          <p:nvPr/>
        </p:nvSpPr>
        <p:spPr bwMode="auto">
          <a:xfrm>
            <a:off x="2274888" y="5664200"/>
            <a:ext cx="231986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altLang="fr-FR" dirty="0" smtClean="0"/>
              <a:t>Theoretical demand</a:t>
            </a:r>
            <a:endParaRPr lang="en-GB" alt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5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35844" grpId="0"/>
      <p:bldP spid="4" grpId="0" animBg="1"/>
      <p:bldP spid="5" grpId="0"/>
      <p:bldP spid="6" grpId="0" animBg="1"/>
      <p:bldP spid="6" grpId="1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ous-titr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 altLang="fr-FR" dirty="0" smtClean="0"/>
          </a:p>
        </p:txBody>
      </p:sp>
      <p:sp>
        <p:nvSpPr>
          <p:cNvPr id="33795" name="Rectangle 2"/>
          <p:cNvSpPr>
            <a:spLocks noGrp="1"/>
          </p:cNvSpPr>
          <p:nvPr>
            <p:ph type="ctrTitle"/>
          </p:nvPr>
        </p:nvSpPr>
        <p:spPr>
          <a:xfrm>
            <a:off x="457200" y="1506538"/>
            <a:ext cx="8229600" cy="1470025"/>
          </a:xfrm>
        </p:spPr>
        <p:txBody>
          <a:bodyPr/>
          <a:lstStyle/>
          <a:p>
            <a:r>
              <a:rPr lang="en-GB" altLang="fr-FR" sz="3600" dirty="0" smtClean="0"/>
              <a:t/>
            </a:r>
            <a:br>
              <a:rPr lang="en-GB" altLang="fr-FR" sz="3600" dirty="0" smtClean="0"/>
            </a:br>
            <a:r>
              <a:rPr lang="en-GB" altLang="fr-FR" sz="3600" dirty="0" smtClean="0"/>
              <a:t>Example: assess the potential market of a new product, </a:t>
            </a:r>
            <a:r>
              <a:rPr lang="en-GB" altLang="fr-FR" sz="3600" dirty="0" smtClean="0"/>
              <a:t>honeyed </a:t>
            </a:r>
            <a:r>
              <a:rPr lang="en-GB" altLang="fr-FR" sz="3600" dirty="0" smtClean="0"/>
              <a:t>crispbread</a:t>
            </a:r>
            <a:br>
              <a:rPr lang="en-GB" altLang="fr-FR" sz="3600" dirty="0" smtClean="0"/>
            </a:br>
            <a:endParaRPr lang="en-GB" altLang="fr-FR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Text Box 3"/>
          <p:cNvSpPr txBox="1">
            <a:spLocks noChangeArrowheads="1"/>
          </p:cNvSpPr>
          <p:nvPr/>
        </p:nvSpPr>
        <p:spPr bwMode="auto">
          <a:xfrm>
            <a:off x="1023938" y="1865313"/>
            <a:ext cx="358303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altLang="fr-FR" dirty="0" smtClean="0">
                <a:solidFill>
                  <a:srgbClr val="CC0066"/>
                </a:solidFill>
                <a:latin typeface="Arial" charset="0"/>
              </a:rPr>
              <a:t>Generic </a:t>
            </a:r>
            <a:r>
              <a:rPr lang="en-GB" altLang="fr-FR" dirty="0" smtClean="0">
                <a:latin typeface="Arial" charset="0"/>
              </a:rPr>
              <a:t>market</a:t>
            </a:r>
            <a:r>
              <a:rPr lang="en-GB" altLang="fr-FR" dirty="0" smtClean="0">
                <a:solidFill>
                  <a:srgbClr val="FF0000"/>
                </a:solidFill>
                <a:latin typeface="Arial" charset="0"/>
              </a:rPr>
              <a:t>: </a:t>
            </a:r>
            <a:r>
              <a:rPr lang="en-GB" altLang="fr-FR" dirty="0" smtClean="0">
                <a:latin typeface="Arial" charset="0"/>
              </a:rPr>
              <a:t>having breakfast</a:t>
            </a:r>
            <a:endParaRPr lang="en-GB" altLang="fr-FR" dirty="0">
              <a:latin typeface="Arial" charset="0"/>
            </a:endParaRPr>
          </a:p>
        </p:txBody>
      </p:sp>
      <p:sp>
        <p:nvSpPr>
          <p:cNvPr id="31748" name="Oval 4"/>
          <p:cNvSpPr>
            <a:spLocks noChangeArrowheads="1"/>
          </p:cNvSpPr>
          <p:nvPr/>
        </p:nvSpPr>
        <p:spPr bwMode="auto">
          <a:xfrm>
            <a:off x="1331913" y="2708275"/>
            <a:ext cx="3382962" cy="345757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 altLang="fr-FR" dirty="0"/>
          </a:p>
        </p:txBody>
      </p:sp>
      <p:sp>
        <p:nvSpPr>
          <p:cNvPr id="31749" name="Oval 5"/>
          <p:cNvSpPr>
            <a:spLocks noChangeArrowheads="1"/>
          </p:cNvSpPr>
          <p:nvPr/>
        </p:nvSpPr>
        <p:spPr bwMode="auto">
          <a:xfrm>
            <a:off x="2051050" y="3284538"/>
            <a:ext cx="1584325" cy="11525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 altLang="fr-FR" dirty="0"/>
          </a:p>
        </p:txBody>
      </p:sp>
      <p:sp>
        <p:nvSpPr>
          <p:cNvPr id="31750" name="Oval 6"/>
          <p:cNvSpPr>
            <a:spLocks noChangeArrowheads="1"/>
          </p:cNvSpPr>
          <p:nvPr/>
        </p:nvSpPr>
        <p:spPr bwMode="auto">
          <a:xfrm>
            <a:off x="2484438" y="4652963"/>
            <a:ext cx="1511300" cy="13684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 altLang="fr-FR" dirty="0"/>
          </a:p>
        </p:txBody>
      </p:sp>
      <p:sp>
        <p:nvSpPr>
          <p:cNvPr id="31751" name="Line 7"/>
          <p:cNvSpPr>
            <a:spLocks noChangeShapeType="1"/>
          </p:cNvSpPr>
          <p:nvPr/>
        </p:nvSpPr>
        <p:spPr bwMode="auto">
          <a:xfrm flipV="1">
            <a:off x="3132138" y="2420938"/>
            <a:ext cx="4392612" cy="1152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1752" name="Line 8"/>
          <p:cNvSpPr>
            <a:spLocks noChangeShapeType="1"/>
          </p:cNvSpPr>
          <p:nvPr/>
        </p:nvSpPr>
        <p:spPr bwMode="auto">
          <a:xfrm flipV="1">
            <a:off x="3635375" y="2420938"/>
            <a:ext cx="3960813" cy="25209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1753" name="Text Box 9"/>
          <p:cNvSpPr txBox="1">
            <a:spLocks noChangeArrowheads="1"/>
          </p:cNvSpPr>
          <p:nvPr/>
        </p:nvSpPr>
        <p:spPr bwMode="auto">
          <a:xfrm>
            <a:off x="7648575" y="2224088"/>
            <a:ext cx="100540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altLang="fr-FR" dirty="0" smtClean="0">
                <a:solidFill>
                  <a:srgbClr val="FF0000"/>
                </a:solidFill>
                <a:latin typeface="Arial" charset="0"/>
              </a:rPr>
              <a:t>Leading</a:t>
            </a:r>
          </a:p>
          <a:p>
            <a:r>
              <a:rPr lang="en-GB" altLang="fr-FR" dirty="0" smtClean="0">
                <a:latin typeface="Arial" charset="0"/>
              </a:rPr>
              <a:t>markets</a:t>
            </a:r>
            <a:endParaRPr lang="en-GB" altLang="fr-FR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31754" name="Oval 10"/>
          <p:cNvSpPr>
            <a:spLocks noChangeArrowheads="1"/>
          </p:cNvSpPr>
          <p:nvPr/>
        </p:nvSpPr>
        <p:spPr bwMode="auto">
          <a:xfrm>
            <a:off x="4572000" y="4581525"/>
            <a:ext cx="2160588" cy="19431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GB" altLang="fr-FR" dirty="0" smtClean="0">
                <a:latin typeface="Arial" charset="0"/>
              </a:rPr>
              <a:t>Going to a café</a:t>
            </a:r>
          </a:p>
          <a:p>
            <a:pPr algn="ctr"/>
            <a:r>
              <a:rPr lang="en-GB" altLang="fr-FR" dirty="0" smtClean="0">
                <a:latin typeface="Arial" charset="0"/>
              </a:rPr>
              <a:t>Nothing</a:t>
            </a:r>
          </a:p>
          <a:p>
            <a:pPr algn="ctr"/>
            <a:r>
              <a:rPr lang="en-GB" altLang="fr-FR" dirty="0" smtClean="0">
                <a:latin typeface="Arial" charset="0"/>
              </a:rPr>
              <a:t>British breakfast </a:t>
            </a:r>
          </a:p>
          <a:p>
            <a:pPr algn="ctr"/>
            <a:r>
              <a:rPr lang="en-GB" altLang="fr-FR" dirty="0" smtClean="0">
                <a:latin typeface="Arial" charset="0"/>
              </a:rPr>
              <a:t>cereal</a:t>
            </a:r>
            <a:endParaRPr lang="en-GB" altLang="fr-FR" dirty="0">
              <a:latin typeface="Arial" charset="0"/>
            </a:endParaRPr>
          </a:p>
        </p:txBody>
      </p:sp>
      <p:sp>
        <p:nvSpPr>
          <p:cNvPr id="31755" name="Line 11"/>
          <p:cNvSpPr>
            <a:spLocks noChangeShapeType="1"/>
          </p:cNvSpPr>
          <p:nvPr/>
        </p:nvSpPr>
        <p:spPr bwMode="auto">
          <a:xfrm>
            <a:off x="6156325" y="5516563"/>
            <a:ext cx="194310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1756" name="Text Box 12"/>
          <p:cNvSpPr txBox="1">
            <a:spLocks noChangeArrowheads="1"/>
          </p:cNvSpPr>
          <p:nvPr/>
        </p:nvSpPr>
        <p:spPr bwMode="auto">
          <a:xfrm>
            <a:off x="7019925" y="5876925"/>
            <a:ext cx="198002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altLang="fr-FR" dirty="0" smtClean="0">
                <a:solidFill>
                  <a:srgbClr val="FF0000"/>
                </a:solidFill>
                <a:latin typeface="Arial" charset="0"/>
              </a:rPr>
              <a:t>Substitute </a:t>
            </a:r>
            <a:r>
              <a:rPr lang="en-GB" altLang="fr-FR" dirty="0" smtClean="0">
                <a:solidFill>
                  <a:srgbClr val="CC0066"/>
                </a:solidFill>
                <a:latin typeface="Arial" charset="0"/>
              </a:rPr>
              <a:t>market</a:t>
            </a:r>
            <a:endParaRPr lang="en-GB" altLang="fr-FR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31757" name="Oval 13"/>
          <p:cNvSpPr>
            <a:spLocks noChangeArrowheads="1"/>
          </p:cNvSpPr>
          <p:nvPr/>
        </p:nvSpPr>
        <p:spPr bwMode="auto">
          <a:xfrm>
            <a:off x="6804025" y="3357563"/>
            <a:ext cx="2016125" cy="2087562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GB" altLang="fr-FR" dirty="0" smtClean="0">
                <a:solidFill>
                  <a:schemeClr val="hlink"/>
                </a:solidFill>
                <a:latin typeface="Arial" charset="0"/>
              </a:rPr>
              <a:t>Complementary</a:t>
            </a:r>
            <a:br>
              <a:rPr lang="en-GB" altLang="fr-FR" dirty="0" smtClean="0">
                <a:solidFill>
                  <a:schemeClr val="hlink"/>
                </a:solidFill>
                <a:latin typeface="Arial" charset="0"/>
              </a:rPr>
            </a:br>
            <a:r>
              <a:rPr lang="en-GB" altLang="fr-FR" dirty="0" smtClean="0">
                <a:solidFill>
                  <a:schemeClr val="hlink"/>
                </a:solidFill>
                <a:latin typeface="Arial" charset="0"/>
              </a:rPr>
              <a:t>markets </a:t>
            </a:r>
          </a:p>
          <a:p>
            <a:pPr algn="ctr"/>
            <a:r>
              <a:rPr lang="en-GB" altLang="fr-FR" dirty="0" smtClean="0">
                <a:solidFill>
                  <a:schemeClr val="hlink"/>
                </a:solidFill>
                <a:latin typeface="Arial" charset="0"/>
              </a:rPr>
              <a:t>honey, jam,</a:t>
            </a:r>
          </a:p>
          <a:p>
            <a:pPr algn="ctr"/>
            <a:r>
              <a:rPr lang="en-GB" altLang="fr-FR" dirty="0" smtClean="0">
                <a:solidFill>
                  <a:schemeClr val="hlink"/>
                </a:solidFill>
                <a:latin typeface="Arial" charset="0"/>
              </a:rPr>
              <a:t>spread,</a:t>
            </a:r>
          </a:p>
          <a:p>
            <a:pPr algn="ctr"/>
            <a:r>
              <a:rPr lang="en-GB" altLang="fr-FR" dirty="0" smtClean="0">
                <a:solidFill>
                  <a:schemeClr val="hlink"/>
                </a:solidFill>
                <a:latin typeface="Arial" charset="0"/>
              </a:rPr>
              <a:t>etc.</a:t>
            </a:r>
            <a:endParaRPr lang="en-GB" altLang="fr-FR" dirty="0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31758" name="Text Box 14"/>
          <p:cNvSpPr txBox="1">
            <a:spLocks noChangeArrowheads="1"/>
          </p:cNvSpPr>
          <p:nvPr/>
        </p:nvSpPr>
        <p:spPr bwMode="auto">
          <a:xfrm>
            <a:off x="2268538" y="3644900"/>
            <a:ext cx="125329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altLang="fr-FR" dirty="0" smtClean="0">
                <a:latin typeface="Arial" charset="0"/>
              </a:rPr>
              <a:t>Traditional</a:t>
            </a:r>
            <a:br>
              <a:rPr lang="en-GB" altLang="fr-FR" dirty="0" smtClean="0">
                <a:latin typeface="Arial" charset="0"/>
              </a:rPr>
            </a:br>
            <a:r>
              <a:rPr lang="en-GB" altLang="fr-FR" dirty="0" smtClean="0">
                <a:latin typeface="Arial" charset="0"/>
              </a:rPr>
              <a:t>bread</a:t>
            </a:r>
            <a:endParaRPr lang="en-GB" altLang="fr-FR" dirty="0">
              <a:latin typeface="Arial" charset="0"/>
            </a:endParaRPr>
          </a:p>
        </p:txBody>
      </p:sp>
      <p:sp>
        <p:nvSpPr>
          <p:cNvPr id="31759" name="Text Box 15"/>
          <p:cNvSpPr txBox="1">
            <a:spLocks noChangeArrowheads="1"/>
          </p:cNvSpPr>
          <p:nvPr/>
        </p:nvSpPr>
        <p:spPr bwMode="auto">
          <a:xfrm>
            <a:off x="2555875" y="5084763"/>
            <a:ext cx="131318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altLang="fr-FR" dirty="0" smtClean="0">
                <a:latin typeface="Arial" charset="0"/>
              </a:rPr>
              <a:t>Crispbread</a:t>
            </a:r>
            <a:endParaRPr lang="en-GB" altLang="fr-FR" dirty="0">
              <a:latin typeface="Arial" charset="0"/>
            </a:endParaRPr>
          </a:p>
        </p:txBody>
      </p:sp>
      <p:sp>
        <p:nvSpPr>
          <p:cNvPr id="34831" name="Line 16"/>
          <p:cNvSpPr>
            <a:spLocks noChangeShapeType="1"/>
          </p:cNvSpPr>
          <p:nvPr/>
        </p:nvSpPr>
        <p:spPr bwMode="auto">
          <a:xfrm>
            <a:off x="1979613" y="2205038"/>
            <a:ext cx="288925" cy="792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/>
          </a:p>
        </p:txBody>
      </p:sp>
      <p:sp>
        <p:nvSpPr>
          <p:cNvPr id="31761" name="Oval 17"/>
          <p:cNvSpPr>
            <a:spLocks noChangeArrowheads="1"/>
          </p:cNvSpPr>
          <p:nvPr/>
        </p:nvSpPr>
        <p:spPr bwMode="auto">
          <a:xfrm>
            <a:off x="1547813" y="4365625"/>
            <a:ext cx="936625" cy="12239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 altLang="fr-FR" dirty="0"/>
          </a:p>
        </p:txBody>
      </p:sp>
      <p:sp>
        <p:nvSpPr>
          <p:cNvPr id="31762" name="Text Box 18"/>
          <p:cNvSpPr txBox="1">
            <a:spLocks noChangeArrowheads="1"/>
          </p:cNvSpPr>
          <p:nvPr/>
        </p:nvSpPr>
        <p:spPr bwMode="auto">
          <a:xfrm>
            <a:off x="1547813" y="4724400"/>
            <a:ext cx="83869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altLang="fr-FR" dirty="0" smtClean="0">
                <a:latin typeface="Arial" charset="0"/>
              </a:rPr>
              <a:t>White </a:t>
            </a:r>
            <a:br>
              <a:rPr lang="en-GB" altLang="fr-FR" dirty="0" smtClean="0">
                <a:latin typeface="Arial" charset="0"/>
              </a:rPr>
            </a:br>
            <a:r>
              <a:rPr lang="en-GB" altLang="fr-FR" dirty="0" smtClean="0">
                <a:latin typeface="Arial" charset="0"/>
              </a:rPr>
              <a:t>bread</a:t>
            </a:r>
            <a:endParaRPr lang="en-GB" altLang="fr-FR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1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1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317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0" dur="2000"/>
                                        <p:tgtEl>
                                          <p:spTgt spid="31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3" dur="2000"/>
                                        <p:tgtEl>
                                          <p:spTgt spid="317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6" dur="2000"/>
                                        <p:tgtEl>
                                          <p:spTgt spid="31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9" dur="2000"/>
                                        <p:tgtEl>
                                          <p:spTgt spid="317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2" dur="2000"/>
                                        <p:tgtEl>
                                          <p:spTgt spid="317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5" dur="2000"/>
                                        <p:tgtEl>
                                          <p:spTgt spid="317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8" dur="2000"/>
                                        <p:tgtEl>
                                          <p:spTgt spid="31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1" dur="2000"/>
                                        <p:tgtEl>
                                          <p:spTgt spid="317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4" dur="2000"/>
                                        <p:tgtEl>
                                          <p:spTgt spid="317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7" dur="2000"/>
                                        <p:tgtEl>
                                          <p:spTgt spid="317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2" dur="2000"/>
                                        <p:tgtEl>
                                          <p:spTgt spid="317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5" dur="2000"/>
                                        <p:tgtEl>
                                          <p:spTgt spid="317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8" dur="2000"/>
                                        <p:tgtEl>
                                          <p:spTgt spid="317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1" dur="2000"/>
                                        <p:tgtEl>
                                          <p:spTgt spid="317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6" dur="500"/>
                                        <p:tgtEl>
                                          <p:spTgt spid="31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9" dur="500"/>
                                        <p:tgtEl>
                                          <p:spTgt spid="31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2" dur="500"/>
                                        <p:tgtEl>
                                          <p:spTgt spid="317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/>
      <p:bldP spid="31748" grpId="0" animBg="1"/>
      <p:bldP spid="31748" grpId="1" animBg="1"/>
      <p:bldP spid="31749" grpId="0" animBg="1"/>
      <p:bldP spid="31750" grpId="0" animBg="1"/>
      <p:bldP spid="31751" grpId="0" animBg="1"/>
      <p:bldP spid="31752" grpId="0" animBg="1"/>
      <p:bldP spid="31753" grpId="0"/>
      <p:bldP spid="31753" grpId="1"/>
      <p:bldP spid="31754" grpId="0" animBg="1"/>
      <p:bldP spid="31755" grpId="0" animBg="1"/>
      <p:bldP spid="31756" grpId="0"/>
      <p:bldP spid="31758" grpId="0"/>
      <p:bldP spid="31759" grpId="0"/>
      <p:bldP spid="31761" grpId="0" animBg="1"/>
      <p:bldP spid="3176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fr-FR" dirty="0" smtClean="0">
                <a:solidFill>
                  <a:schemeClr val="accent1"/>
                </a:solidFill>
              </a:rPr>
              <a:t>Defining the </a:t>
            </a:r>
            <a:r>
              <a:rPr lang="en-GB" altLang="fr-FR" dirty="0" smtClean="0">
                <a:solidFill>
                  <a:schemeClr val="accent1"/>
                </a:solidFill>
              </a:rPr>
              <a:t>market concept</a:t>
            </a:r>
            <a:endParaRPr lang="en-GB" altLang="fr-FR" dirty="0" smtClean="0">
              <a:solidFill>
                <a:schemeClr val="accent1"/>
              </a:solidFill>
            </a:endParaRPr>
          </a:p>
        </p:txBody>
      </p:sp>
      <p:sp>
        <p:nvSpPr>
          <p:cNvPr id="17411" name="Espace réservé du contenu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689850" cy="5797550"/>
          </a:xfrm>
        </p:spPr>
        <p:txBody>
          <a:bodyPr/>
          <a:lstStyle/>
          <a:p>
            <a:pPr eaLnBrk="1" hangingPunct="1"/>
            <a:r>
              <a:rPr lang="en-GB" altLang="fr-FR" sz="3600" dirty="0" smtClean="0"/>
              <a:t>There are several approaches, including those used by economists and in marketing</a:t>
            </a:r>
          </a:p>
          <a:p>
            <a:pPr eaLnBrk="1" hangingPunct="1"/>
            <a:r>
              <a:rPr lang="en-GB" altLang="fr-FR" sz="3600" dirty="0" smtClean="0"/>
              <a:t>These are distinct. The economic approach will be explained in detail in the economics course,</a:t>
            </a:r>
          </a:p>
          <a:p>
            <a:pPr eaLnBrk="1" hangingPunct="1"/>
            <a:r>
              <a:rPr lang="en-GB" altLang="fr-FR" sz="3600" dirty="0" smtClean="0"/>
              <a:t>Here we will show the link between the two approaches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GB" altLang="fr-FR" dirty="0" smtClean="0"/>
              <a:t>document search process</a:t>
            </a:r>
          </a:p>
        </p:txBody>
      </p:sp>
      <p:sp>
        <p:nvSpPr>
          <p:cNvPr id="25603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GB" altLang="fr-FR" sz="2800" dirty="0" smtClean="0"/>
              <a:t>Identifying reference markets is useful in determining the first keywords to use in a search engine</a:t>
            </a:r>
          </a:p>
          <a:p>
            <a:pPr lvl="1">
              <a:lnSpc>
                <a:spcPct val="80000"/>
              </a:lnSpc>
              <a:defRPr/>
            </a:pPr>
            <a:r>
              <a:rPr lang="en-GB" altLang="fr-FR" sz="2800" dirty="0" smtClean="0"/>
              <a:t>In this case: crispbread market, white bread consumption, breakfast dietary practices</a:t>
            </a:r>
          </a:p>
          <a:p>
            <a:pPr marL="319088" lvl="1" indent="0">
              <a:lnSpc>
                <a:spcPct val="80000"/>
              </a:lnSpc>
              <a:buFont typeface="Wingdings 2" pitchFamily="18" charset="2"/>
              <a:buNone/>
              <a:defRPr/>
            </a:pPr>
            <a:endParaRPr lang="en-GB" altLang="fr-FR" sz="2800" dirty="0" smtClean="0"/>
          </a:p>
          <a:p>
            <a:pPr>
              <a:lnSpc>
                <a:spcPct val="80000"/>
              </a:lnSpc>
              <a:defRPr/>
            </a:pPr>
            <a:r>
              <a:rPr lang="en-GB" altLang="fr-FR" sz="2800" dirty="0" smtClean="0"/>
              <a:t>These initial searches are also useful in subsequently identifying more precise keywords relating to the </a:t>
            </a:r>
            <a:r>
              <a:rPr lang="en-GB" altLang="fr-FR" sz="2800" b="1" dirty="0" smtClean="0"/>
              <a:t>professional names of the existing markets</a:t>
            </a:r>
          </a:p>
          <a:p>
            <a:pPr>
              <a:lnSpc>
                <a:spcPct val="80000"/>
              </a:lnSpc>
              <a:defRPr/>
            </a:pPr>
            <a:r>
              <a:rPr lang="en-GB" altLang="fr-FR" sz="2800" dirty="0" smtClean="0"/>
              <a:t> In this case: dry bread products, pre-packaged bread products	</a:t>
            </a:r>
            <a:endParaRPr lang="en-GB" altLang="fr-FR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re 1"/>
          <p:cNvSpPr>
            <a:spLocks noGrp="1"/>
          </p:cNvSpPr>
          <p:nvPr>
            <p:ph type="title"/>
          </p:nvPr>
        </p:nvSpPr>
        <p:spPr>
          <a:xfrm>
            <a:off x="755650" y="31750"/>
            <a:ext cx="7772400" cy="1143000"/>
          </a:xfrm>
        </p:spPr>
        <p:txBody>
          <a:bodyPr/>
          <a:lstStyle/>
          <a:p>
            <a:r>
              <a:rPr lang="en-GB" altLang="fr-FR" dirty="0" smtClean="0"/>
              <a:t>Initial conclusions</a:t>
            </a:r>
          </a:p>
        </p:txBody>
      </p:sp>
      <p:sp>
        <p:nvSpPr>
          <p:cNvPr id="36867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altLang="fr-FR" dirty="0" smtClean="0"/>
              <a:t>White bread is mostly used in appetisers and sandwiches,</a:t>
            </a:r>
          </a:p>
          <a:p>
            <a:r>
              <a:rPr lang="en-GB" altLang="fr-FR" dirty="0" smtClean="0"/>
              <a:t>The studies conducted on dietary practices do not make reference to the substitute markets </a:t>
            </a:r>
            <a:r>
              <a:rPr lang="en-GB" altLang="fr-FR" dirty="0" smtClean="0"/>
              <a:t>being looked at in theory, with the exception of </a:t>
            </a:r>
            <a:r>
              <a:rPr lang="en-GB" altLang="fr-FR" dirty="0" smtClean="0"/>
              <a:t>the cereal market</a:t>
            </a:r>
          </a:p>
          <a:p>
            <a:r>
              <a:rPr lang="en-GB" altLang="fr-FR" dirty="0" smtClean="0"/>
              <a:t>Variations emerge in the consumption habits of children, adults and adolescents. In order to make use of the data, we can either</a:t>
            </a:r>
          </a:p>
          <a:p>
            <a:pPr lvl="1"/>
            <a:r>
              <a:rPr lang="en-GB" altLang="fr-FR" dirty="0" smtClean="0"/>
              <a:t>Consider the cases that specifically interest us (if the choice can be validated)</a:t>
            </a:r>
          </a:p>
          <a:p>
            <a:pPr lvl="1"/>
            <a:r>
              <a:rPr lang="en-GB" altLang="fr-FR" dirty="0" smtClean="0"/>
              <a:t>Or average the data</a:t>
            </a:r>
          </a:p>
          <a:p>
            <a:r>
              <a:rPr lang="en-GB" altLang="fr-FR" dirty="0" smtClean="0"/>
              <a:t>In this way the leading markets can be remapped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Text Box 3"/>
          <p:cNvSpPr txBox="1">
            <a:spLocks noChangeArrowheads="1"/>
          </p:cNvSpPr>
          <p:nvPr/>
        </p:nvSpPr>
        <p:spPr bwMode="auto">
          <a:xfrm>
            <a:off x="1023938" y="1865313"/>
            <a:ext cx="358303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altLang="fr-FR" dirty="0" smtClean="0">
                <a:solidFill>
                  <a:srgbClr val="CC0066"/>
                </a:solidFill>
                <a:latin typeface="Arial" charset="0"/>
              </a:rPr>
              <a:t>Generic </a:t>
            </a:r>
            <a:r>
              <a:rPr lang="en-GB" altLang="fr-FR" dirty="0" smtClean="0">
                <a:latin typeface="Arial" charset="0"/>
              </a:rPr>
              <a:t>market</a:t>
            </a:r>
            <a:r>
              <a:rPr lang="en-GB" altLang="fr-FR" dirty="0" smtClean="0">
                <a:solidFill>
                  <a:srgbClr val="FF0000"/>
                </a:solidFill>
                <a:latin typeface="Arial" charset="0"/>
              </a:rPr>
              <a:t>: </a:t>
            </a:r>
            <a:r>
              <a:rPr lang="en-GB" altLang="fr-FR" dirty="0" smtClean="0">
                <a:latin typeface="Arial" charset="0"/>
              </a:rPr>
              <a:t>having breakfast</a:t>
            </a:r>
            <a:endParaRPr lang="en-GB" altLang="fr-FR" dirty="0">
              <a:latin typeface="Arial" charset="0"/>
            </a:endParaRPr>
          </a:p>
        </p:txBody>
      </p:sp>
      <p:sp>
        <p:nvSpPr>
          <p:cNvPr id="31748" name="Oval 4"/>
          <p:cNvSpPr>
            <a:spLocks noChangeArrowheads="1"/>
          </p:cNvSpPr>
          <p:nvPr/>
        </p:nvSpPr>
        <p:spPr bwMode="auto">
          <a:xfrm>
            <a:off x="1331913" y="2708275"/>
            <a:ext cx="3382962" cy="345757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 altLang="fr-FR" dirty="0"/>
          </a:p>
        </p:txBody>
      </p:sp>
      <p:sp>
        <p:nvSpPr>
          <p:cNvPr id="31749" name="Oval 5"/>
          <p:cNvSpPr>
            <a:spLocks noChangeArrowheads="1"/>
          </p:cNvSpPr>
          <p:nvPr/>
        </p:nvSpPr>
        <p:spPr bwMode="auto">
          <a:xfrm>
            <a:off x="2124075" y="2924175"/>
            <a:ext cx="1584325" cy="11525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 altLang="fr-FR" dirty="0"/>
          </a:p>
        </p:txBody>
      </p:sp>
      <p:sp>
        <p:nvSpPr>
          <p:cNvPr id="31750" name="Oval 6"/>
          <p:cNvSpPr>
            <a:spLocks noChangeArrowheads="1"/>
          </p:cNvSpPr>
          <p:nvPr/>
        </p:nvSpPr>
        <p:spPr bwMode="auto">
          <a:xfrm>
            <a:off x="2484438" y="4652963"/>
            <a:ext cx="1511300" cy="13684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 altLang="fr-FR" dirty="0"/>
          </a:p>
        </p:txBody>
      </p:sp>
      <p:sp>
        <p:nvSpPr>
          <p:cNvPr id="31753" name="Text Box 9"/>
          <p:cNvSpPr txBox="1">
            <a:spLocks noChangeArrowheads="1"/>
          </p:cNvSpPr>
          <p:nvPr/>
        </p:nvSpPr>
        <p:spPr bwMode="auto">
          <a:xfrm>
            <a:off x="7648575" y="2224088"/>
            <a:ext cx="100540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altLang="fr-FR" dirty="0" smtClean="0">
                <a:solidFill>
                  <a:srgbClr val="FF0000"/>
                </a:solidFill>
                <a:latin typeface="Arial" charset="0"/>
              </a:rPr>
              <a:t>Leading</a:t>
            </a:r>
          </a:p>
          <a:p>
            <a:r>
              <a:rPr lang="en-GB" altLang="fr-FR" dirty="0" smtClean="0">
                <a:latin typeface="Arial" charset="0"/>
              </a:rPr>
              <a:t>markets</a:t>
            </a:r>
            <a:endParaRPr lang="en-GB" altLang="fr-FR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31754" name="Oval 10"/>
          <p:cNvSpPr>
            <a:spLocks noChangeArrowheads="1"/>
          </p:cNvSpPr>
          <p:nvPr/>
        </p:nvSpPr>
        <p:spPr bwMode="auto">
          <a:xfrm>
            <a:off x="4572000" y="4581525"/>
            <a:ext cx="2160588" cy="19431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GB" altLang="fr-FR" dirty="0" smtClean="0">
                <a:latin typeface="Arial" charset="0"/>
              </a:rPr>
              <a:t> </a:t>
            </a:r>
          </a:p>
          <a:p>
            <a:pPr algn="ctr"/>
            <a:r>
              <a:rPr lang="en-GB" altLang="fr-FR" dirty="0" smtClean="0">
                <a:latin typeface="Arial" charset="0"/>
              </a:rPr>
              <a:t>Nothing</a:t>
            </a:r>
          </a:p>
          <a:p>
            <a:pPr algn="ctr"/>
            <a:r>
              <a:rPr lang="en-GB" altLang="fr-FR" dirty="0" smtClean="0">
                <a:latin typeface="Arial" charset="0"/>
              </a:rPr>
              <a:t> </a:t>
            </a:r>
          </a:p>
          <a:p>
            <a:pPr algn="ctr"/>
            <a:r>
              <a:rPr lang="en-GB" altLang="fr-FR" dirty="0" smtClean="0">
                <a:latin typeface="Arial" charset="0"/>
              </a:rPr>
              <a:t>cereal</a:t>
            </a:r>
            <a:endParaRPr lang="en-GB" altLang="fr-FR" dirty="0">
              <a:latin typeface="Arial" charset="0"/>
            </a:endParaRPr>
          </a:p>
        </p:txBody>
      </p:sp>
      <p:sp>
        <p:nvSpPr>
          <p:cNvPr id="31757" name="Oval 13"/>
          <p:cNvSpPr>
            <a:spLocks noChangeArrowheads="1"/>
          </p:cNvSpPr>
          <p:nvPr/>
        </p:nvSpPr>
        <p:spPr bwMode="auto">
          <a:xfrm>
            <a:off x="6804025" y="3357563"/>
            <a:ext cx="2016125" cy="2087562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GB" altLang="fr-FR" dirty="0" smtClean="0">
                <a:solidFill>
                  <a:schemeClr val="hlink"/>
                </a:solidFill>
                <a:latin typeface="Arial" charset="0"/>
              </a:rPr>
              <a:t>Complementary</a:t>
            </a:r>
            <a:br>
              <a:rPr lang="en-GB" altLang="fr-FR" dirty="0" smtClean="0">
                <a:solidFill>
                  <a:schemeClr val="hlink"/>
                </a:solidFill>
                <a:latin typeface="Arial" charset="0"/>
              </a:rPr>
            </a:br>
            <a:r>
              <a:rPr lang="en-GB" altLang="fr-FR" dirty="0" smtClean="0">
                <a:solidFill>
                  <a:schemeClr val="hlink"/>
                </a:solidFill>
                <a:latin typeface="Arial" charset="0"/>
              </a:rPr>
              <a:t>markets </a:t>
            </a:r>
          </a:p>
          <a:p>
            <a:pPr algn="ctr"/>
            <a:r>
              <a:rPr lang="en-GB" altLang="fr-FR" dirty="0" smtClean="0">
                <a:solidFill>
                  <a:schemeClr val="hlink"/>
                </a:solidFill>
                <a:latin typeface="Arial" charset="0"/>
              </a:rPr>
              <a:t>honey, jam,</a:t>
            </a:r>
          </a:p>
          <a:p>
            <a:pPr algn="ctr"/>
            <a:r>
              <a:rPr lang="en-GB" altLang="fr-FR" dirty="0" smtClean="0">
                <a:solidFill>
                  <a:schemeClr val="hlink"/>
                </a:solidFill>
                <a:latin typeface="Arial" charset="0"/>
              </a:rPr>
              <a:t>etc.</a:t>
            </a:r>
            <a:endParaRPr lang="en-GB" altLang="fr-FR" dirty="0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31758" name="Text Box 14"/>
          <p:cNvSpPr txBox="1">
            <a:spLocks noChangeArrowheads="1"/>
          </p:cNvSpPr>
          <p:nvPr/>
        </p:nvSpPr>
        <p:spPr bwMode="auto">
          <a:xfrm>
            <a:off x="2268538" y="3141663"/>
            <a:ext cx="13017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altLang="fr-FR" dirty="0" smtClean="0">
                <a:latin typeface="Arial" charset="0"/>
              </a:rPr>
              <a:t>Traditional</a:t>
            </a:r>
            <a:br>
              <a:rPr lang="en-GB" altLang="fr-FR" dirty="0" smtClean="0">
                <a:latin typeface="Arial" charset="0"/>
              </a:rPr>
            </a:br>
            <a:r>
              <a:rPr lang="en-GB" altLang="fr-FR" dirty="0" smtClean="0">
                <a:latin typeface="Arial" charset="0"/>
              </a:rPr>
              <a:t>bread</a:t>
            </a:r>
            <a:endParaRPr lang="en-GB" altLang="fr-FR" dirty="0">
              <a:latin typeface="Arial" charset="0"/>
            </a:endParaRPr>
          </a:p>
        </p:txBody>
      </p:sp>
      <p:sp>
        <p:nvSpPr>
          <p:cNvPr id="31759" name="Text Box 15"/>
          <p:cNvSpPr txBox="1">
            <a:spLocks noChangeArrowheads="1"/>
          </p:cNvSpPr>
          <p:nvPr/>
        </p:nvSpPr>
        <p:spPr bwMode="auto">
          <a:xfrm>
            <a:off x="2627313" y="4941888"/>
            <a:ext cx="149271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altLang="fr-FR" dirty="0" smtClean="0">
                <a:latin typeface="Arial" charset="0"/>
              </a:rPr>
              <a:t>Crispy bread</a:t>
            </a:r>
            <a:endParaRPr lang="en-GB" altLang="fr-FR" dirty="0">
              <a:latin typeface="Arial" charset="0"/>
            </a:endParaRPr>
          </a:p>
        </p:txBody>
      </p:sp>
      <p:sp>
        <p:nvSpPr>
          <p:cNvPr id="37899" name="Line 16"/>
          <p:cNvSpPr>
            <a:spLocks noChangeShapeType="1"/>
          </p:cNvSpPr>
          <p:nvPr/>
        </p:nvSpPr>
        <p:spPr bwMode="auto">
          <a:xfrm>
            <a:off x="1979613" y="2205038"/>
            <a:ext cx="288925" cy="792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/>
          </a:p>
        </p:txBody>
      </p:sp>
      <p:sp>
        <p:nvSpPr>
          <p:cNvPr id="31761" name="Oval 17"/>
          <p:cNvSpPr>
            <a:spLocks noChangeArrowheads="1"/>
          </p:cNvSpPr>
          <p:nvPr/>
        </p:nvSpPr>
        <p:spPr bwMode="auto">
          <a:xfrm>
            <a:off x="1547813" y="4365625"/>
            <a:ext cx="936625" cy="12239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 altLang="fr-FR" dirty="0"/>
          </a:p>
        </p:txBody>
      </p:sp>
      <p:sp>
        <p:nvSpPr>
          <p:cNvPr id="31762" name="Text Box 18"/>
          <p:cNvSpPr txBox="1">
            <a:spLocks noChangeArrowheads="1"/>
          </p:cNvSpPr>
          <p:nvPr/>
        </p:nvSpPr>
        <p:spPr bwMode="auto">
          <a:xfrm>
            <a:off x="1476375" y="4724400"/>
            <a:ext cx="101822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altLang="fr-FR" dirty="0" smtClean="0">
                <a:latin typeface="Arial" charset="0"/>
              </a:rPr>
              <a:t>Pastries</a:t>
            </a:r>
            <a:endParaRPr lang="en-GB" altLang="fr-FR" dirty="0">
              <a:latin typeface="Arial" charset="0"/>
            </a:endParaRPr>
          </a:p>
        </p:txBody>
      </p:sp>
      <p:sp>
        <p:nvSpPr>
          <p:cNvPr id="37902" name="Text Box 18"/>
          <p:cNvSpPr txBox="1">
            <a:spLocks noChangeArrowheads="1"/>
          </p:cNvSpPr>
          <p:nvPr/>
        </p:nvSpPr>
        <p:spPr bwMode="auto">
          <a:xfrm>
            <a:off x="1095375" y="357188"/>
            <a:ext cx="426871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altLang="fr-FR" dirty="0" smtClean="0">
                <a:solidFill>
                  <a:srgbClr val="FF0000"/>
                </a:solidFill>
              </a:rPr>
              <a:t>Remapping the leading markets after the document search process</a:t>
            </a:r>
            <a:endParaRPr lang="en-GB" altLang="fr-FR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1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1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317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0" dur="2000"/>
                                        <p:tgtEl>
                                          <p:spTgt spid="31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3" dur="2000"/>
                                        <p:tgtEl>
                                          <p:spTgt spid="317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6" dur="2000"/>
                                        <p:tgtEl>
                                          <p:spTgt spid="31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9" dur="2000"/>
                                        <p:tgtEl>
                                          <p:spTgt spid="317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2" dur="2000"/>
                                        <p:tgtEl>
                                          <p:spTgt spid="31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5" dur="2000"/>
                                        <p:tgtEl>
                                          <p:spTgt spid="317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8" dur="2000"/>
                                        <p:tgtEl>
                                          <p:spTgt spid="317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1" dur="2000"/>
                                        <p:tgtEl>
                                          <p:spTgt spid="317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6" dur="2000"/>
                                        <p:tgtEl>
                                          <p:spTgt spid="317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1" dur="2000"/>
                                        <p:tgtEl>
                                          <p:spTgt spid="317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6" dur="2000"/>
                                        <p:tgtEl>
                                          <p:spTgt spid="317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1" dur="500"/>
                                        <p:tgtEl>
                                          <p:spTgt spid="31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/>
      <p:bldP spid="31748" grpId="0" animBg="1"/>
      <p:bldP spid="31748" grpId="1" animBg="1"/>
      <p:bldP spid="31749" grpId="0" animBg="1"/>
      <p:bldP spid="31750" grpId="0" animBg="1"/>
      <p:bldP spid="31753" grpId="0"/>
      <p:bldP spid="31753" grpId="1"/>
      <p:bldP spid="31754" grpId="0" animBg="1"/>
      <p:bldP spid="31758" grpId="0"/>
      <p:bldP spid="31759" grpId="0"/>
      <p:bldP spid="31761" grpId="0" animBg="1"/>
      <p:bldP spid="3176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fr-FR" dirty="0" smtClean="0"/>
              <a:t>Sources consulted </a:t>
            </a:r>
            <a:r>
              <a:rPr lang="en-GB" altLang="fr-FR" sz="2000" dirty="0" smtClean="0"/>
              <a:t>(18 September 2013</a:t>
            </a:r>
            <a:r>
              <a:rPr lang="fr-FR" altLang="fr-FR" sz="2000" dirty="0" smtClean="0"/>
              <a:t>)</a:t>
            </a:r>
            <a:endParaRPr lang="fr-FR" altLang="fr-FR" dirty="0" smtClean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755650" y="1341438"/>
            <a:ext cx="7931150" cy="4678362"/>
          </a:xfrm>
        </p:spPr>
        <p:txBody>
          <a:bodyPr/>
          <a:lstStyle/>
          <a:p>
            <a:pPr>
              <a:defRPr/>
            </a:pPr>
            <a:r>
              <a:rPr lang="en-GB" sz="2400" dirty="0" smtClean="0"/>
              <a:t> Bread market: Consumption per inhabitant per year: 50Kg</a:t>
            </a:r>
          </a:p>
          <a:p>
            <a:pPr>
              <a:defRPr/>
            </a:pPr>
            <a:r>
              <a:rPr lang="en-GB" sz="2400" dirty="0" smtClean="0"/>
              <a:t>Consumption by meal </a:t>
            </a:r>
            <a:r>
              <a:rPr lang="en-GB" sz="1400" dirty="0" smtClean="0">
                <a:solidFill>
                  <a:srgbClr val="00B0F0"/>
                </a:solidFill>
              </a:rPr>
              <a:t>http://host-13.celuga.net/247/Images/Produits/C37DD0B2-BDE6-418A-8755-CC6183334C8A.PDF</a:t>
            </a:r>
          </a:p>
          <a:p>
            <a:pPr>
              <a:defRPr/>
            </a:pPr>
            <a:r>
              <a:rPr lang="en-GB" sz="1800" dirty="0" smtClean="0"/>
              <a:t>http://www.infocereales.fr/search/theme-list/id/35</a:t>
            </a:r>
            <a:r>
              <a:rPr lang="en-GB" sz="2400" dirty="0" smtClean="0"/>
              <a:t>, White bread market: it is seldom eaten at breakfast  </a:t>
            </a:r>
            <a:r>
              <a:rPr lang="en-GB" sz="1800" dirty="0" smtClean="0">
                <a:solidFill>
                  <a:srgbClr val="00B0F0"/>
                </a:solidFill>
                <a:hlinkClick r:id="rId2"/>
              </a:rPr>
              <a:t>http://www.lsa-conso.fr/le-pain-de-mie-toujours-en-forme,124419</a:t>
            </a:r>
            <a:endParaRPr lang="en-GB" sz="2400" dirty="0" smtClean="0">
              <a:solidFill>
                <a:srgbClr val="00B0F0"/>
              </a:solidFill>
            </a:endParaRPr>
          </a:p>
          <a:p>
            <a:pPr>
              <a:defRPr/>
            </a:pPr>
            <a:r>
              <a:rPr lang="en-GB" sz="2400" dirty="0" smtClean="0"/>
              <a:t>Dry bread products, Pre-packaged bread products</a:t>
            </a:r>
          </a:p>
          <a:p>
            <a:pPr marL="0" indent="0">
              <a:buFont typeface="Wingdings 2" pitchFamily="18" charset="2"/>
              <a:buNone/>
              <a:defRPr/>
            </a:pPr>
            <a:r>
              <a:rPr lang="en-GB" sz="1800" dirty="0" smtClean="0">
                <a:solidFill>
                  <a:srgbClr val="00B0F0"/>
                </a:solidFill>
                <a:hlinkClick r:id="rId3"/>
              </a:rPr>
              <a:t>	http://www.sante.gouv.fr/IMG/pdf/Presentation_lipides_Panification_croustillante_et_moelleuse.pdf</a:t>
            </a:r>
            <a:endParaRPr lang="en-GB" sz="1800" dirty="0" smtClean="0">
              <a:solidFill>
                <a:srgbClr val="00B0F0"/>
              </a:solidFill>
            </a:endParaRPr>
          </a:p>
          <a:p>
            <a:pPr>
              <a:defRPr/>
            </a:pPr>
            <a:r>
              <a:rPr lang="en-GB" sz="2000" dirty="0" smtClean="0"/>
              <a:t>80% of the population eats breakfast every day, including 20% of ANC</a:t>
            </a:r>
          </a:p>
          <a:p>
            <a:pPr>
              <a:defRPr/>
            </a:pPr>
            <a:r>
              <a:rPr lang="en-GB" sz="2000" dirty="0" smtClean="0"/>
              <a:t>Among those who eat, 5.8% of the adults have cereal, 20.2% have,5.8% have sweet biscuits and 58.5 have bread /crispbread; 9.7% eat other foods</a:t>
            </a:r>
            <a:r>
              <a:rPr lang="en-GB" sz="2400" dirty="0" smtClean="0"/>
              <a:t> </a:t>
            </a:r>
          </a:p>
          <a:p>
            <a:pPr lvl="1">
              <a:defRPr/>
            </a:pPr>
            <a:r>
              <a:rPr lang="en-GB" sz="1600" dirty="0" smtClean="0">
                <a:solidFill>
                  <a:srgbClr val="00B0F0"/>
                </a:solidFill>
              </a:rPr>
              <a:t>http</a:t>
            </a:r>
            <a:r>
              <a:rPr lang="en-GB" sz="1100" dirty="0" smtClean="0">
                <a:solidFill>
                  <a:srgbClr val="00B0F0"/>
                </a:solidFill>
              </a:rPr>
              <a:t>:</a:t>
            </a:r>
            <a:r>
              <a:rPr lang="en-GB" sz="1400" dirty="0" smtClean="0">
                <a:solidFill>
                  <a:srgbClr val="00B0F0"/>
                </a:solidFill>
              </a:rPr>
              <a:t>www.i-dietetique.com/articles/consommations-et-comportements-alimentaires-au-petit-dejeuner-des-francais/5819.html</a:t>
            </a:r>
          </a:p>
          <a:p>
            <a:pPr>
              <a:defRPr/>
            </a:pPr>
            <a:endParaRPr lang="en-GB" sz="2400" dirty="0" smtClean="0"/>
          </a:p>
          <a:p>
            <a:pPr>
              <a:defRPr/>
            </a:pPr>
            <a:endParaRPr lang="en-GB" sz="2400" dirty="0" smtClean="0"/>
          </a:p>
          <a:p>
            <a:pPr>
              <a:defRPr/>
            </a:pPr>
            <a:endParaRPr lang="en-GB" sz="2400" dirty="0" smtClean="0"/>
          </a:p>
          <a:p>
            <a:pPr>
              <a:defRPr/>
            </a:pPr>
            <a:endParaRPr lang="en-GB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438150" y="1270000"/>
            <a:ext cx="7786688" cy="3886200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altLang="fr-FR" dirty="0"/>
          </a:p>
        </p:txBody>
      </p:sp>
      <p:sp>
        <p:nvSpPr>
          <p:cNvPr id="39939" name="Text Box 3"/>
          <p:cNvSpPr txBox="1">
            <a:spLocks noChangeArrowheads="1"/>
          </p:cNvSpPr>
          <p:nvPr/>
        </p:nvSpPr>
        <p:spPr bwMode="auto">
          <a:xfrm>
            <a:off x="3158790" y="5589588"/>
            <a:ext cx="28931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GB" altLang="fr-FR" sz="2400" dirty="0" smtClean="0">
                <a:solidFill>
                  <a:srgbClr val="FF0000"/>
                </a:solidFill>
                <a:latin typeface="Times New Roman" pitchFamily="18" charset="0"/>
              </a:rPr>
              <a:t>Total adult population</a:t>
            </a:r>
          </a:p>
          <a:p>
            <a:pPr algn="ctr" eaLnBrk="0" hangingPunct="0"/>
            <a:r>
              <a:rPr lang="en-GB" altLang="fr-FR" sz="1600" dirty="0" smtClean="0">
                <a:latin typeface="Times New Roman" pitchFamily="18" charset="0"/>
              </a:rPr>
              <a:t>51 million (Insee,fr)</a:t>
            </a:r>
            <a:endParaRPr lang="en-GB" altLang="fr-FR" sz="1600" dirty="0">
              <a:latin typeface="Times New Roman" pitchFamily="18" charset="0"/>
            </a:endParaRPr>
          </a:p>
        </p:txBody>
      </p:sp>
      <p:sp>
        <p:nvSpPr>
          <p:cNvPr id="37892" name="Rectangle 4"/>
          <p:cNvSpPr>
            <a:spLocks noChangeArrowheads="1"/>
          </p:cNvSpPr>
          <p:nvPr/>
        </p:nvSpPr>
        <p:spPr bwMode="auto">
          <a:xfrm>
            <a:off x="6084888" y="1308100"/>
            <a:ext cx="2057400" cy="3810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fr-FR" altLang="fr-FR" sz="24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37893" name="Text Box 5"/>
          <p:cNvSpPr txBox="1">
            <a:spLocks noChangeArrowheads="1"/>
          </p:cNvSpPr>
          <p:nvPr/>
        </p:nvSpPr>
        <p:spPr bwMode="auto">
          <a:xfrm>
            <a:off x="6156325" y="2233613"/>
            <a:ext cx="1871663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GB" altLang="fr-FR" sz="1200" dirty="0" smtClean="0"/>
              <a:t>Absolute </a:t>
            </a:r>
          </a:p>
          <a:p>
            <a:pPr algn="ctr" eaLnBrk="0" hangingPunct="0"/>
            <a:r>
              <a:rPr lang="en-GB" altLang="fr-FR" sz="1200" dirty="0" smtClean="0"/>
              <a:t>non-consumers</a:t>
            </a:r>
          </a:p>
          <a:p>
            <a:pPr algn="ctr" eaLnBrk="0" hangingPunct="0"/>
            <a:endParaRPr lang="en-GB" altLang="fr-FR" sz="1200" dirty="0" smtClean="0"/>
          </a:p>
          <a:p>
            <a:pPr algn="ctr" eaLnBrk="0" hangingPunct="0"/>
            <a:r>
              <a:rPr lang="en-GB" altLang="fr-FR" sz="1200" dirty="0" smtClean="0"/>
              <a:t> 20% who do not have breakfast i.e.</a:t>
            </a:r>
          </a:p>
          <a:p>
            <a:pPr algn="ctr" eaLnBrk="0" hangingPunct="0"/>
            <a:r>
              <a:rPr lang="en-GB" altLang="fr-FR" sz="1200" dirty="0" smtClean="0"/>
              <a:t> </a:t>
            </a:r>
          </a:p>
          <a:p>
            <a:pPr algn="ctr" eaLnBrk="0" hangingPunct="0"/>
            <a:r>
              <a:rPr lang="en-GB" altLang="fr-FR" sz="1200" dirty="0" smtClean="0"/>
              <a:t>10,200,000persons</a:t>
            </a:r>
            <a:endParaRPr lang="en-GB" altLang="fr-FR" sz="1200" dirty="0"/>
          </a:p>
        </p:txBody>
      </p:sp>
      <p:sp>
        <p:nvSpPr>
          <p:cNvPr id="37894" name="Rectangle 6"/>
          <p:cNvSpPr>
            <a:spLocks noChangeArrowheads="1"/>
          </p:cNvSpPr>
          <p:nvPr/>
        </p:nvSpPr>
        <p:spPr bwMode="auto">
          <a:xfrm>
            <a:off x="3624263" y="1368425"/>
            <a:ext cx="2303462" cy="37496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GB" altLang="fr-FR" sz="2800" dirty="0" smtClean="0"/>
              <a:t>Non- </a:t>
            </a:r>
            <a:br>
              <a:rPr lang="en-GB" altLang="fr-FR" sz="2800" dirty="0" smtClean="0"/>
            </a:br>
            <a:r>
              <a:rPr lang="en-GB" altLang="fr-FR" sz="2800" dirty="0" smtClean="0"/>
              <a:t>relative</a:t>
            </a:r>
          </a:p>
          <a:p>
            <a:pPr algn="ctr" eaLnBrk="0" hangingPunct="0"/>
            <a:r>
              <a:rPr lang="en-GB" altLang="fr-FR" sz="2000" dirty="0" smtClean="0"/>
              <a:t>consumers</a:t>
            </a:r>
            <a:r>
              <a:rPr lang="en-GB" altLang="fr-FR" sz="2800" dirty="0" smtClean="0"/>
              <a:t> </a:t>
            </a:r>
            <a:endParaRPr lang="en-GB" altLang="fr-FR" dirty="0" smtClean="0"/>
          </a:p>
          <a:p>
            <a:pPr algn="ctr" eaLnBrk="0" hangingPunct="0"/>
            <a:r>
              <a:rPr lang="en-GB" altLang="fr-FR" sz="2000" b="1" dirty="0" smtClean="0"/>
              <a:t> </a:t>
            </a:r>
            <a:endParaRPr lang="en-GB" altLang="fr-FR" sz="1400" dirty="0" smtClean="0"/>
          </a:p>
          <a:p>
            <a:pPr algn="ctr" eaLnBrk="0" hangingPunct="0"/>
            <a:r>
              <a:rPr lang="en-GB" altLang="fr-FR" sz="1400" dirty="0" smtClean="0"/>
              <a:t>33.2% eat </a:t>
            </a:r>
          </a:p>
          <a:p>
            <a:pPr algn="ctr" eaLnBrk="0" hangingPunct="0"/>
            <a:r>
              <a:rPr lang="en-GB" altLang="fr-FR" sz="1400" dirty="0" smtClean="0"/>
              <a:t>food products</a:t>
            </a:r>
          </a:p>
          <a:p>
            <a:pPr algn="ctr" eaLnBrk="0" hangingPunct="0"/>
            <a:r>
              <a:rPr lang="en-GB" altLang="fr-FR" sz="1400" dirty="0" smtClean="0"/>
              <a:t>excluding crispbread </a:t>
            </a:r>
          </a:p>
          <a:p>
            <a:pPr algn="ctr" eaLnBrk="0" hangingPunct="0"/>
            <a:r>
              <a:rPr lang="en-GB" altLang="fr-FR" sz="1400" dirty="0" smtClean="0"/>
              <a:t>i.e. </a:t>
            </a:r>
          </a:p>
          <a:p>
            <a:pPr algn="ctr" eaLnBrk="0" hangingPunct="0"/>
            <a:r>
              <a:rPr lang="en-GB" altLang="fr-FR" sz="1400" dirty="0" smtClean="0"/>
              <a:t>16,932,000 persons</a:t>
            </a:r>
          </a:p>
          <a:p>
            <a:pPr algn="ctr" eaLnBrk="0" hangingPunct="0"/>
            <a:r>
              <a:rPr lang="en-GB" altLang="fr-FR" sz="1400" dirty="0" smtClean="0">
                <a:solidFill>
                  <a:schemeClr val="bg1"/>
                </a:solidFill>
              </a:rPr>
              <a:t>6 630 000</a:t>
            </a:r>
            <a:endParaRPr lang="en-GB" altLang="fr-FR" sz="16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37896" name="Rectangle 8"/>
          <p:cNvSpPr>
            <a:spLocks noChangeArrowheads="1"/>
          </p:cNvSpPr>
          <p:nvPr/>
        </p:nvSpPr>
        <p:spPr bwMode="auto">
          <a:xfrm>
            <a:off x="438150" y="1333500"/>
            <a:ext cx="3095625" cy="3784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GB" altLang="fr-FR" sz="2000" dirty="0" smtClean="0"/>
              <a:t>Leading</a:t>
            </a:r>
            <a:br>
              <a:rPr lang="en-GB" altLang="fr-FR" sz="2000" dirty="0" smtClean="0"/>
            </a:br>
            <a:r>
              <a:rPr lang="en-GB" altLang="fr-FR" sz="2000" dirty="0" smtClean="0"/>
              <a:t>markets</a:t>
            </a:r>
          </a:p>
          <a:p>
            <a:pPr algn="ctr" eaLnBrk="0" hangingPunct="0"/>
            <a:r>
              <a:rPr lang="en-GB" altLang="fr-FR" sz="2000" dirty="0" smtClean="0"/>
              <a:t> </a:t>
            </a:r>
          </a:p>
          <a:p>
            <a:pPr algn="ctr" eaLnBrk="0" hangingPunct="0"/>
            <a:r>
              <a:rPr lang="en-GB" altLang="fr-FR" sz="2000" dirty="0" smtClean="0"/>
              <a:t> </a:t>
            </a:r>
            <a:r>
              <a:rPr lang="en-GB" altLang="fr-FR" sz="1400" dirty="0" smtClean="0"/>
              <a:t>46.8% eat bread</a:t>
            </a:r>
          </a:p>
          <a:p>
            <a:pPr algn="ctr" eaLnBrk="0" hangingPunct="0"/>
            <a:r>
              <a:rPr lang="en-GB" altLang="fr-FR" sz="1400" dirty="0" smtClean="0"/>
              <a:t>or crispbread i.e.</a:t>
            </a:r>
          </a:p>
          <a:p>
            <a:pPr algn="ctr" eaLnBrk="0" hangingPunct="0"/>
            <a:r>
              <a:rPr lang="en-GB" altLang="fr-FR" sz="1400" dirty="0" smtClean="0"/>
              <a:t>23,868,000</a:t>
            </a:r>
          </a:p>
          <a:p>
            <a:pPr algn="ctr" eaLnBrk="0" hangingPunct="0"/>
            <a:endParaRPr lang="fr-FR" altLang="fr-FR" sz="24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37901" name="Text Box 13"/>
          <p:cNvSpPr txBox="1">
            <a:spLocks noChangeArrowheads="1"/>
          </p:cNvSpPr>
          <p:nvPr/>
        </p:nvSpPr>
        <p:spPr bwMode="auto">
          <a:xfrm>
            <a:off x="251520" y="1557338"/>
            <a:ext cx="3384375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GB" altLang="fr-FR" sz="1400" dirty="0" smtClean="0">
                <a:solidFill>
                  <a:srgbClr val="FF0000"/>
                </a:solidFill>
              </a:rPr>
              <a:t>Professional market</a:t>
            </a:r>
          </a:p>
          <a:p>
            <a:pPr algn="ctr"/>
            <a:r>
              <a:rPr lang="en-GB" altLang="fr-FR" sz="1400" dirty="0" smtClean="0">
                <a:solidFill>
                  <a:srgbClr val="FF0000"/>
                </a:solidFill>
              </a:rPr>
              <a:t>Pre-packaged and dry bread products</a:t>
            </a:r>
          </a:p>
          <a:p>
            <a:pPr algn="ctr"/>
            <a:r>
              <a:rPr lang="en-GB" altLang="fr-FR" sz="1400" dirty="0" smtClean="0">
                <a:solidFill>
                  <a:srgbClr val="FF0000"/>
                </a:solidFill>
              </a:rPr>
              <a:t>+ bread</a:t>
            </a:r>
            <a:endParaRPr lang="en-GB" altLang="fr-FR" sz="1400" dirty="0">
              <a:solidFill>
                <a:srgbClr val="FF0000"/>
              </a:solidFill>
            </a:endParaRPr>
          </a:p>
        </p:txBody>
      </p:sp>
      <p:sp>
        <p:nvSpPr>
          <p:cNvPr id="39945" name="Text Box 15"/>
          <p:cNvSpPr txBox="1">
            <a:spLocks noChangeArrowheads="1"/>
          </p:cNvSpPr>
          <p:nvPr/>
        </p:nvSpPr>
        <p:spPr bwMode="auto">
          <a:xfrm>
            <a:off x="376238" y="428625"/>
            <a:ext cx="844391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fr-FR" altLang="fr-FR" dirty="0"/>
          </a:p>
        </p:txBody>
      </p:sp>
      <p:sp>
        <p:nvSpPr>
          <p:cNvPr id="39946" name="Text Box 16"/>
          <p:cNvSpPr txBox="1">
            <a:spLocks noChangeArrowheads="1"/>
          </p:cNvSpPr>
          <p:nvPr/>
        </p:nvSpPr>
        <p:spPr bwMode="auto">
          <a:xfrm>
            <a:off x="519113" y="428625"/>
            <a:ext cx="80137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fr-FR" alt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8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8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78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78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78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78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78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78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78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78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78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78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379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0" grpId="0" animBg="1"/>
      <p:bldP spid="37892" grpId="0" animBg="1"/>
      <p:bldP spid="37893" grpId="0"/>
      <p:bldP spid="37894" grpId="0" animBg="1"/>
      <p:bldP spid="37894" grpId="1" animBg="1"/>
      <p:bldP spid="37896" grpId="0" animBg="1"/>
      <p:bldP spid="37901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fr-FR" dirty="0" smtClean="0"/>
              <a:t>Decisional flow diagram</a:t>
            </a:r>
          </a:p>
        </p:txBody>
      </p:sp>
      <p:sp>
        <p:nvSpPr>
          <p:cNvPr id="3" name="Ellipse 2"/>
          <p:cNvSpPr/>
          <p:nvPr/>
        </p:nvSpPr>
        <p:spPr>
          <a:xfrm>
            <a:off x="1042988" y="1916113"/>
            <a:ext cx="1873250" cy="10080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dirty="0" smtClean="0"/>
              <a:t>Decision to </a:t>
            </a:r>
            <a:r>
              <a:rPr lang="en-GB" dirty="0" smtClean="0"/>
              <a:t>eat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1187450" y="3357563"/>
            <a:ext cx="1439863" cy="1079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dirty="0" smtClean="0"/>
              <a:t>Conceptual thinking</a:t>
            </a:r>
            <a:endParaRPr lang="en-GB" dirty="0"/>
          </a:p>
        </p:txBody>
      </p:sp>
      <p:sp>
        <p:nvSpPr>
          <p:cNvPr id="6" name="Parallélogramme 5"/>
          <p:cNvSpPr/>
          <p:nvPr/>
        </p:nvSpPr>
        <p:spPr>
          <a:xfrm>
            <a:off x="1547813" y="4941888"/>
            <a:ext cx="1800225" cy="790575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dirty="0" smtClean="0"/>
              <a:t>Document search</a:t>
            </a:r>
            <a:endParaRPr lang="en-GB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68300" y="2168525"/>
            <a:ext cx="1798638" cy="8651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dirty="0" smtClean="0"/>
              <a:t>Identify the need that the product will satisfy</a:t>
            </a:r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2411413" y="1916113"/>
            <a:ext cx="1800225" cy="13684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dirty="0" smtClean="0"/>
              <a:t>Identify the major markets corresponding to this need</a:t>
            </a:r>
            <a:endParaRPr lang="en-GB" dirty="0"/>
          </a:p>
        </p:txBody>
      </p:sp>
      <p:sp>
        <p:nvSpPr>
          <p:cNvPr id="6" name="Ellipse 5"/>
          <p:cNvSpPr/>
          <p:nvPr/>
        </p:nvSpPr>
        <p:spPr>
          <a:xfrm>
            <a:off x="3635375" y="260350"/>
            <a:ext cx="2736850" cy="12239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dirty="0" smtClean="0"/>
              <a:t>Quantify the demand for a new product</a:t>
            </a:r>
            <a:endParaRPr lang="en-GB" dirty="0"/>
          </a:p>
        </p:txBody>
      </p:sp>
      <p:sp>
        <p:nvSpPr>
          <p:cNvPr id="7" name="Parallélogramme 6"/>
          <p:cNvSpPr/>
          <p:nvPr/>
        </p:nvSpPr>
        <p:spPr>
          <a:xfrm>
            <a:off x="4500563" y="1916113"/>
            <a:ext cx="2224087" cy="1441450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dirty="0" smtClean="0"/>
              <a:t>Information search using keywords associated </a:t>
            </a:r>
            <a:r>
              <a:rPr lang="en-GB" dirty="0" smtClean="0"/>
              <a:t>with </a:t>
            </a:r>
            <a:r>
              <a:rPr lang="en-GB" dirty="0" smtClean="0"/>
              <a:t>these markets</a:t>
            </a:r>
            <a:endParaRPr lang="en-GB" dirty="0"/>
          </a:p>
        </p:txBody>
      </p:sp>
      <p:sp>
        <p:nvSpPr>
          <p:cNvPr id="8" name="Rectangle 7"/>
          <p:cNvSpPr/>
          <p:nvPr/>
        </p:nvSpPr>
        <p:spPr>
          <a:xfrm>
            <a:off x="608013" y="3644900"/>
            <a:ext cx="1800225" cy="13684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dirty="0" smtClean="0"/>
              <a:t>Identification of the population and the ANC and NRC consumers</a:t>
            </a:r>
            <a:endParaRPr lang="en-GB" dirty="0"/>
          </a:p>
        </p:txBody>
      </p:sp>
      <p:sp>
        <p:nvSpPr>
          <p:cNvPr id="9" name="Rectangle 8"/>
          <p:cNvSpPr/>
          <p:nvPr/>
        </p:nvSpPr>
        <p:spPr>
          <a:xfrm>
            <a:off x="3203575" y="3644900"/>
            <a:ext cx="1800225" cy="13684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dirty="0" smtClean="0"/>
              <a:t>Quantification of theoretical </a:t>
            </a:r>
            <a:br>
              <a:rPr lang="en-GB" dirty="0" smtClean="0"/>
            </a:br>
            <a:r>
              <a:rPr lang="en-GB" dirty="0" smtClean="0"/>
              <a:t>demand</a:t>
            </a:r>
            <a:endParaRPr lang="en-GB" dirty="0"/>
          </a:p>
        </p:txBody>
      </p:sp>
      <p:cxnSp>
        <p:nvCxnSpPr>
          <p:cNvPr id="11" name="Connecteur droit avec flèche 10"/>
          <p:cNvCxnSpPr/>
          <p:nvPr/>
        </p:nvCxnSpPr>
        <p:spPr>
          <a:xfrm>
            <a:off x="2166938" y="2781300"/>
            <a:ext cx="244475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avec flèche 12"/>
          <p:cNvCxnSpPr>
            <a:stCxn id="5" idx="3"/>
          </p:cNvCxnSpPr>
          <p:nvPr/>
        </p:nvCxnSpPr>
        <p:spPr>
          <a:xfrm>
            <a:off x="4211638" y="2600325"/>
            <a:ext cx="504825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avec flèche 14"/>
          <p:cNvCxnSpPr/>
          <p:nvPr/>
        </p:nvCxnSpPr>
        <p:spPr>
          <a:xfrm flipH="1">
            <a:off x="4211638" y="3357563"/>
            <a:ext cx="647700" cy="2873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avec flèche 16"/>
          <p:cNvCxnSpPr/>
          <p:nvPr/>
        </p:nvCxnSpPr>
        <p:spPr>
          <a:xfrm flipH="1">
            <a:off x="2411413" y="3357563"/>
            <a:ext cx="792162" cy="2873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avec flèche 18"/>
          <p:cNvCxnSpPr/>
          <p:nvPr/>
        </p:nvCxnSpPr>
        <p:spPr>
          <a:xfrm>
            <a:off x="2411413" y="4508500"/>
            <a:ext cx="79216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ous-titr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altLang="fr-FR" dirty="0" smtClean="0"/>
              <a:t>It is unlikely in this case that the </a:t>
            </a:r>
            <a:r>
              <a:rPr lang="en-GB" altLang="fr-FR" dirty="0" smtClean="0"/>
              <a:t>honeyed </a:t>
            </a:r>
            <a:r>
              <a:rPr lang="en-GB" altLang="fr-FR" dirty="0" smtClean="0"/>
              <a:t>crispbread will entice the relative non-consumers (dietary behaviour is </a:t>
            </a:r>
            <a:r>
              <a:rPr lang="en-GB" altLang="fr-FR" dirty="0" smtClean="0"/>
              <a:t>difficult </a:t>
            </a:r>
            <a:r>
              <a:rPr lang="en-GB" altLang="fr-FR" dirty="0" smtClean="0"/>
              <a:t>to change); it can, however, more easily attract persons who already eat sliced bread</a:t>
            </a:r>
          </a:p>
          <a:p>
            <a:r>
              <a:rPr lang="en-GB" altLang="fr-FR" i="1" dirty="0" smtClean="0"/>
              <a:t>The potential demand for this product can be evaluated at approximately 23 million adults</a:t>
            </a:r>
          </a:p>
        </p:txBody>
      </p:sp>
      <p:sp>
        <p:nvSpPr>
          <p:cNvPr id="43011" name="Titre 2"/>
          <p:cNvSpPr>
            <a:spLocks noGrp="1"/>
          </p:cNvSpPr>
          <p:nvPr>
            <p:ph type="ctrTitle"/>
          </p:nvPr>
        </p:nvSpPr>
        <p:spPr>
          <a:xfrm>
            <a:off x="457200" y="1506538"/>
            <a:ext cx="8229600" cy="1470025"/>
          </a:xfrm>
        </p:spPr>
        <p:txBody>
          <a:bodyPr/>
          <a:lstStyle/>
          <a:p>
            <a:r>
              <a:rPr lang="en-GB" altLang="fr-FR" dirty="0" smtClean="0"/>
              <a:t>Potential market for </a:t>
            </a:r>
            <a:br>
              <a:rPr lang="en-GB" altLang="fr-FR" dirty="0" smtClean="0"/>
            </a:br>
            <a:r>
              <a:rPr lang="en-GB" altLang="fr-FR" dirty="0" smtClean="0"/>
              <a:t>honeyed </a:t>
            </a:r>
            <a:r>
              <a:rPr lang="en-GB" altLang="fr-FR" dirty="0" smtClean="0"/>
              <a:t>crispbread: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re 1"/>
          <p:cNvSpPr>
            <a:spLocks noGrp="1"/>
          </p:cNvSpPr>
          <p:nvPr>
            <p:ph type="title"/>
          </p:nvPr>
        </p:nvSpPr>
        <p:spPr>
          <a:xfrm>
            <a:off x="755650" y="-28575"/>
            <a:ext cx="7772400" cy="1143000"/>
          </a:xfrm>
        </p:spPr>
        <p:txBody>
          <a:bodyPr/>
          <a:lstStyle/>
          <a:p>
            <a:pPr eaLnBrk="1" hangingPunct="1"/>
            <a:r>
              <a:rPr lang="en-GB" altLang="fr-FR" dirty="0" smtClean="0">
                <a:solidFill>
                  <a:srgbClr val="FF0000"/>
                </a:solidFill>
              </a:rPr>
              <a:t>Market share</a:t>
            </a:r>
          </a:p>
        </p:txBody>
      </p:sp>
      <p:sp>
        <p:nvSpPr>
          <p:cNvPr id="44035" name="Espace réservé du contenu 2"/>
          <p:cNvSpPr>
            <a:spLocks noGrp="1"/>
          </p:cNvSpPr>
          <p:nvPr>
            <p:ph sz="quarter" idx="1"/>
          </p:nvPr>
        </p:nvSpPr>
        <p:spPr>
          <a:xfrm>
            <a:off x="900113" y="981075"/>
            <a:ext cx="7772400" cy="4572000"/>
          </a:xfrm>
        </p:spPr>
        <p:txBody>
          <a:bodyPr/>
          <a:lstStyle/>
          <a:p>
            <a:pPr eaLnBrk="1" hangingPunct="1"/>
            <a:r>
              <a:rPr lang="en-GB" altLang="fr-FR" sz="3200" dirty="0" smtClean="0"/>
              <a:t>Market share is an indicator of </a:t>
            </a:r>
            <a:r>
              <a:rPr lang="en-GB" altLang="fr-FR" sz="3200" dirty="0" smtClean="0"/>
              <a:t>the success </a:t>
            </a:r>
            <a:r>
              <a:rPr lang="en-GB" altLang="fr-FR" sz="3200" dirty="0" smtClean="0"/>
              <a:t>of the commercial strategy for a product</a:t>
            </a:r>
          </a:p>
          <a:p>
            <a:pPr eaLnBrk="1" hangingPunct="1"/>
            <a:r>
              <a:rPr lang="en-GB" altLang="fr-FR" sz="3200" dirty="0" smtClean="0"/>
              <a:t>It is determined by 4 factors:</a:t>
            </a:r>
          </a:p>
          <a:p>
            <a:pPr lvl="1" eaLnBrk="1" hangingPunct="1"/>
            <a:r>
              <a:rPr lang="en-GB" altLang="fr-FR" dirty="0" smtClean="0"/>
              <a:t>Knowledge of the product and </a:t>
            </a:r>
            <a:r>
              <a:rPr lang="en-GB" altLang="fr-FR" dirty="0" smtClean="0"/>
              <a:t>the intention </a:t>
            </a:r>
            <a:r>
              <a:rPr lang="en-GB" altLang="fr-FR" dirty="0" smtClean="0"/>
              <a:t>to buy it (depends on the communications policy)</a:t>
            </a:r>
          </a:p>
          <a:p>
            <a:pPr lvl="1" eaLnBrk="1" hangingPunct="1"/>
            <a:r>
              <a:rPr lang="en-GB" altLang="fr-FR" dirty="0" smtClean="0"/>
              <a:t>In-store availability (depends on the distribution policy)</a:t>
            </a:r>
          </a:p>
          <a:p>
            <a:pPr lvl="1" eaLnBrk="1" hangingPunct="1"/>
            <a:r>
              <a:rPr lang="en-GB" altLang="fr-FR" dirty="0" smtClean="0"/>
              <a:t>The number of product trials (depend on its perception as satisfying a need)</a:t>
            </a:r>
          </a:p>
          <a:p>
            <a:pPr lvl="1" eaLnBrk="1" hangingPunct="1"/>
            <a:r>
              <a:rPr lang="en-GB" altLang="fr-FR" dirty="0" smtClean="0"/>
              <a:t>The number of repurchases (depends on the satisfaction the product has given)</a:t>
            </a:r>
          </a:p>
          <a:p>
            <a:pPr lvl="1" eaLnBrk="1" hangingPunct="1"/>
            <a:r>
              <a:rPr lang="en-GB" altLang="fr-FR" sz="2800" dirty="0" smtClean="0"/>
              <a:t>Ultimately, market share is the outcome of the entire marketing strategy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88913"/>
            <a:ext cx="9144000" cy="1371600"/>
          </a:xfrm>
        </p:spPr>
        <p:txBody>
          <a:bodyPr lIns="90488" tIns="44450" rIns="90488" bIns="44450"/>
          <a:lstStyle/>
          <a:p>
            <a:pPr eaLnBrk="1" hangingPunct="1"/>
            <a:r>
              <a:rPr lang="en-GB" altLang="fr-FR" sz="3600" dirty="0" smtClean="0">
                <a:latin typeface="Comic Sans MS" pitchFamily="66" charset="0"/>
              </a:rPr>
              <a:t>The main methods for calculating market share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0" y="1773238"/>
            <a:ext cx="8893175" cy="4824412"/>
          </a:xfrm>
        </p:spPr>
        <p:txBody>
          <a:bodyPr lIns="90488" tIns="44450" rIns="90488" bIns="44450">
            <a:normAutofit lnSpcReduction="10000"/>
          </a:bodyPr>
          <a:lstStyle/>
          <a:p>
            <a:pPr marL="285750" indent="-28575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GB" sz="2400" dirty="0" smtClean="0">
                <a:solidFill>
                  <a:srgbClr val="FF0000"/>
                </a:solidFill>
                <a:latin typeface="Comic Sans MS" pitchFamily="66" charset="0"/>
              </a:rPr>
              <a:t>by volume</a:t>
            </a:r>
            <a:r>
              <a:rPr lang="en-GB" sz="2400" dirty="0" smtClean="0">
                <a:latin typeface="Comic Sans MS" pitchFamily="66" charset="0"/>
              </a:rPr>
              <a:t> </a:t>
            </a:r>
          </a:p>
          <a:p>
            <a:pPr marL="685800" lvl="1" eaLnBrk="1" fontAlgn="auto" hangingPunct="1">
              <a:spcBef>
                <a:spcPts val="370"/>
              </a:spcBef>
              <a:spcAft>
                <a:spcPts val="0"/>
              </a:spcAft>
              <a:buClrTx/>
              <a:buFont typeface="Wingdings 2"/>
              <a:buChar char=""/>
              <a:defRPr/>
            </a:pPr>
            <a:r>
              <a:rPr lang="en-GB" dirty="0" smtClean="0">
                <a:latin typeface="Comic Sans MS" pitchFamily="66" charset="0"/>
              </a:rPr>
              <a:t>The number units sold by the company/ Number of units sold by all the players in the sector</a:t>
            </a:r>
          </a:p>
          <a:p>
            <a:pPr marL="285750" indent="-28575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GB" sz="2400" dirty="0" smtClean="0">
                <a:solidFill>
                  <a:srgbClr val="FF0000"/>
                </a:solidFill>
                <a:latin typeface="Comic Sans MS" pitchFamily="66" charset="0"/>
              </a:rPr>
              <a:t>by value</a:t>
            </a:r>
          </a:p>
          <a:p>
            <a:pPr marL="685800" lvl="1" eaLnBrk="1" fontAlgn="auto" hangingPunct="1">
              <a:spcBef>
                <a:spcPts val="370"/>
              </a:spcBef>
              <a:spcAft>
                <a:spcPts val="0"/>
              </a:spcAft>
              <a:buClrTx/>
              <a:buFont typeface="Wingdings 2"/>
              <a:buChar char=""/>
              <a:defRPr/>
            </a:pPr>
            <a:r>
              <a:rPr lang="en-GB" dirty="0" smtClean="0">
                <a:latin typeface="Comic Sans MS" pitchFamily="66" charset="0"/>
              </a:rPr>
              <a:t>The sales turnover of the company/ The sales turnover of all the players in the sector</a:t>
            </a:r>
          </a:p>
          <a:p>
            <a:pPr marL="285750" indent="-28575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GB" sz="2400" dirty="0" smtClean="0">
                <a:solidFill>
                  <a:srgbClr val="FF0000"/>
                </a:solidFill>
                <a:latin typeface="Comic Sans MS" pitchFamily="66" charset="0"/>
              </a:rPr>
              <a:t>by users </a:t>
            </a:r>
          </a:p>
          <a:p>
            <a:pPr marL="685800" lvl="1" eaLnBrk="1" fontAlgn="auto" hangingPunct="1">
              <a:spcBef>
                <a:spcPts val="370"/>
              </a:spcBef>
              <a:spcAft>
                <a:spcPts val="0"/>
              </a:spcAft>
              <a:buClrTx/>
              <a:buFont typeface="Wingdings 2"/>
              <a:buChar char=""/>
              <a:defRPr/>
            </a:pPr>
            <a:r>
              <a:rPr lang="en-GB" dirty="0" smtClean="0">
                <a:latin typeface="Comic Sans MS" pitchFamily="66" charset="0"/>
              </a:rPr>
              <a:t>The number of persons buying the company’s product/ The number of purchasers for all of the players in the sector</a:t>
            </a:r>
          </a:p>
          <a:p>
            <a:pPr marL="285750" indent="-28575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GB" sz="2400" dirty="0" smtClean="0">
                <a:solidFill>
                  <a:srgbClr val="FF0000"/>
                </a:solidFill>
                <a:latin typeface="Comic Sans MS" pitchFamily="66" charset="0"/>
              </a:rPr>
              <a:t>in relative terms</a:t>
            </a:r>
          </a:p>
          <a:p>
            <a:pPr marL="685800" lvl="1" eaLnBrk="1" fontAlgn="auto" hangingPunct="1">
              <a:spcBef>
                <a:spcPts val="370"/>
              </a:spcBef>
              <a:spcAft>
                <a:spcPts val="0"/>
              </a:spcAft>
              <a:buClrTx/>
              <a:buFont typeface="Wingdings 2"/>
              <a:buChar char=""/>
              <a:defRPr/>
            </a:pPr>
            <a:r>
              <a:rPr lang="en-GB" dirty="0" smtClean="0">
                <a:latin typeface="Comic Sans MS" pitchFamily="66" charset="0"/>
              </a:rPr>
              <a:t>The market share of the company/ The market share of the biggest competitor in the sector</a:t>
            </a:r>
            <a:endParaRPr lang="en-GB" sz="2400" dirty="0" smtClean="0">
              <a:latin typeface="Comic Sans MS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500"/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500"/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6" dur="500"/>
                                        <p:tgtEl>
                                          <p:spTgt spid="45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1" dur="500"/>
                                        <p:tgtEl>
                                          <p:spTgt spid="450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4" dur="500"/>
                                        <p:tgtEl>
                                          <p:spTgt spid="450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>
          <a:xfrm>
            <a:off x="914400" y="274638"/>
            <a:ext cx="7618413" cy="922337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dirty="0" smtClean="0">
                <a:latin typeface="Comic Sans MS" pitchFamily="66" charset="0"/>
              </a:rPr>
              <a:t/>
            </a:r>
            <a:br>
              <a:rPr lang="fr-FR" dirty="0" smtClean="0">
                <a:latin typeface="Comic Sans MS" pitchFamily="66" charset="0"/>
              </a:rPr>
            </a:br>
            <a:r>
              <a:rPr lang="en-GB" dirty="0" smtClean="0">
                <a:latin typeface="Comic Sans MS" pitchFamily="66" charset="0"/>
              </a:rPr>
              <a:t>DEFINITION by economists</a:t>
            </a:r>
          </a:p>
        </p:txBody>
      </p:sp>
      <p:sp>
        <p:nvSpPr>
          <p:cNvPr id="18435" name="Rectangle 5"/>
          <p:cNvSpPr>
            <a:spLocks noGrp="1" noChangeArrowheads="1"/>
          </p:cNvSpPr>
          <p:nvPr>
            <p:ph sz="quarter" idx="1"/>
          </p:nvPr>
        </p:nvSpPr>
        <p:spPr>
          <a:xfrm>
            <a:off x="395288" y="1628775"/>
            <a:ext cx="8229600" cy="4464050"/>
          </a:xfrm>
        </p:spPr>
        <p:txBody>
          <a:bodyPr/>
          <a:lstStyle/>
          <a:p>
            <a:pPr eaLnBrk="1" hangingPunct="1"/>
            <a:endParaRPr lang="en-GB" altLang="fr-FR" sz="2400" dirty="0" smtClean="0">
              <a:latin typeface="Comic Sans MS" pitchFamily="66" charset="0"/>
            </a:endParaRPr>
          </a:p>
          <a:p>
            <a:pPr eaLnBrk="1" hangingPunct="1"/>
            <a:r>
              <a:rPr lang="en-GB" altLang="fr-FR" b="1" dirty="0" smtClean="0">
                <a:latin typeface="Comic Sans MS" pitchFamily="66" charset="0"/>
                <a:sym typeface="Wingdings" pitchFamily="2" charset="2"/>
              </a:rPr>
              <a:t> Market = a tangible (physical) or abstract (theoretical) place of exchange between economic agents</a:t>
            </a:r>
            <a:endParaRPr lang="en-GB" altLang="fr-FR" b="1" dirty="0" smtClean="0">
              <a:latin typeface="Comic Sans MS" pitchFamily="66" charset="0"/>
            </a:endParaRPr>
          </a:p>
          <a:p>
            <a:pPr eaLnBrk="1" hangingPunct="1"/>
            <a:r>
              <a:rPr lang="en-GB" altLang="fr-FR" b="1" dirty="0" smtClean="0">
                <a:latin typeface="Comic Sans MS" pitchFamily="66" charset="0"/>
              </a:rPr>
              <a:t>The economic approach </a:t>
            </a:r>
            <a:r>
              <a:rPr lang="en-GB" altLang="fr-FR" b="1" dirty="0" smtClean="0">
                <a:latin typeface="Comic Sans MS" pitchFamily="66" charset="0"/>
              </a:rPr>
              <a:t>draws </a:t>
            </a:r>
            <a:r>
              <a:rPr lang="en-GB" altLang="fr-FR" b="1" dirty="0" smtClean="0">
                <a:latin typeface="Comic Sans MS" pitchFamily="66" charset="0"/>
              </a:rPr>
              <a:t>on the structure of a market to </a:t>
            </a:r>
            <a:r>
              <a:rPr lang="en-GB" altLang="fr-FR" b="1" dirty="0" smtClean="0">
                <a:latin typeface="Comic Sans MS" pitchFamily="66" charset="0"/>
              </a:rPr>
              <a:t>define it</a:t>
            </a:r>
            <a:endParaRPr lang="en-GB" altLang="fr-FR" b="1" dirty="0" smtClean="0">
              <a:latin typeface="Comic Sans MS" pitchFamily="66" charset="0"/>
            </a:endParaRPr>
          </a:p>
          <a:p>
            <a:pPr lvl="1" eaLnBrk="1" hangingPunct="1"/>
            <a:r>
              <a:rPr lang="en-GB" altLang="fr-FR" b="1" dirty="0" smtClean="0">
                <a:latin typeface="Comic Sans MS" pitchFamily="66" charset="0"/>
              </a:rPr>
              <a:t>The structure is assessed according to the number of players involved</a:t>
            </a:r>
          </a:p>
          <a:p>
            <a:pPr lvl="1" eaLnBrk="1" hangingPunct="1"/>
            <a:r>
              <a:rPr lang="en-GB" altLang="fr-FR" b="1" dirty="0" smtClean="0">
                <a:latin typeface="Comic Sans MS" pitchFamily="66" charset="0"/>
              </a:rPr>
              <a:t>In marketing, cases of markets where competition </a:t>
            </a:r>
            <a:r>
              <a:rPr lang="en-GB" altLang="fr-FR" b="1" dirty="0" smtClean="0">
                <a:latin typeface="Comic Sans MS" pitchFamily="66" charset="0"/>
              </a:rPr>
              <a:t>takes place </a:t>
            </a:r>
            <a:r>
              <a:rPr lang="en-GB" altLang="fr-FR" b="1" dirty="0" smtClean="0">
                <a:latin typeface="Comic Sans MS" pitchFamily="66" charset="0"/>
              </a:rPr>
              <a:t>are taken into consideration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lèche droite 2"/>
          <p:cNvSpPr/>
          <p:nvPr/>
        </p:nvSpPr>
        <p:spPr>
          <a:xfrm rot="18599407">
            <a:off x="8054182" y="5869781"/>
            <a:ext cx="393700" cy="22066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dirty="0"/>
          </a:p>
        </p:txBody>
      </p:sp>
      <p:graphicFrame>
        <p:nvGraphicFramePr>
          <p:cNvPr id="14387" name="Group 51"/>
          <p:cNvGraphicFramePr>
            <a:graphicFrameLocks noGrp="1"/>
          </p:cNvGraphicFramePr>
          <p:nvPr>
            <p:ph type="tbl" idx="1"/>
          </p:nvPr>
        </p:nvGraphicFramePr>
        <p:xfrm>
          <a:off x="457200" y="1412875"/>
          <a:ext cx="8507413" cy="4878007"/>
        </p:xfrm>
        <a:graphic>
          <a:graphicData uri="http://schemas.openxmlformats.org/drawingml/2006/table">
            <a:tbl>
              <a:tblPr/>
              <a:tblGrid>
                <a:gridCol w="2109788"/>
                <a:gridCol w="1933575"/>
                <a:gridCol w="2016125"/>
                <a:gridCol w="2447925"/>
              </a:tblGrid>
              <a:tr h="1116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       SUPPLY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DEMAND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ONE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(mono)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SEVERAL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(oligo)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FF66CC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INFINITE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FF66CC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(poly)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160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ONE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(mono)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Bilateral monopoly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Thwarted monopsony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Monopsony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GB" sz="28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160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SEVERAL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(oligo)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Thwarted monopoly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Bilateral oligopoly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Oligopsony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GB" sz="28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8903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FF66CC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INFINITE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FF66CC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(poly)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Monopoly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GB" sz="28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Oligopoly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GB" sz="28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Competition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FF66CC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(context of marketing studies)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9486" name="Rectangle 1"/>
          <p:cNvSpPr>
            <a:spLocks noChangeArrowheads="1"/>
          </p:cNvSpPr>
          <p:nvPr/>
        </p:nvSpPr>
        <p:spPr bwMode="auto">
          <a:xfrm>
            <a:off x="4427538" y="6202363"/>
            <a:ext cx="4572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fr-FR" dirty="0" smtClean="0">
                <a:solidFill>
                  <a:srgbClr val="002060"/>
                </a:solidFill>
              </a:rPr>
              <a:t>In a competitive market the model of supply and demand obtains</a:t>
            </a:r>
            <a:endParaRPr lang="en-GB" altLang="fr-FR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ous-titr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fr-FR" altLang="fr-FR" dirty="0" smtClean="0"/>
          </a:p>
        </p:txBody>
      </p:sp>
      <p:sp>
        <p:nvSpPr>
          <p:cNvPr id="20483" name="Titre 1"/>
          <p:cNvSpPr>
            <a:spLocks noGrp="1"/>
          </p:cNvSpPr>
          <p:nvPr>
            <p:ph type="ctrTitle"/>
          </p:nvPr>
        </p:nvSpPr>
        <p:spPr>
          <a:xfrm>
            <a:off x="457200" y="1506538"/>
            <a:ext cx="8229600" cy="1470025"/>
          </a:xfrm>
        </p:spPr>
        <p:txBody>
          <a:bodyPr/>
          <a:lstStyle/>
          <a:p>
            <a:pPr eaLnBrk="1" hangingPunct="1"/>
            <a:r>
              <a:rPr lang="en-GB" altLang="fr-FR" dirty="0" smtClean="0">
                <a:solidFill>
                  <a:schemeClr val="tx1"/>
                </a:solidFill>
              </a:rPr>
              <a:t>Defining a market in marketing</a:t>
            </a:r>
            <a:endParaRPr lang="en-GB" altLang="fr-FR" dirty="0" smtClean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fr-FR" sz="2800" dirty="0" smtClean="0">
                <a:solidFill>
                  <a:srgbClr val="C00000"/>
                </a:solidFill>
                <a:latin typeface="Comic Sans MS" pitchFamily="66" charset="0"/>
              </a:rPr>
              <a:t>The mistake to avoid: </a:t>
            </a:r>
            <a:r>
              <a:rPr lang="en-GB" altLang="fr-FR" sz="2800" dirty="0" smtClean="0">
                <a:solidFill>
                  <a:schemeClr val="tx1"/>
                </a:solidFill>
                <a:latin typeface="Comic Sans MS" pitchFamily="66" charset="0"/>
              </a:rPr>
              <a:t>defining the market on the basis of the product or product range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2060575"/>
            <a:ext cx="8280400" cy="4083050"/>
          </a:xfrm>
        </p:spPr>
        <p:txBody>
          <a:bodyPr/>
          <a:lstStyle/>
          <a:p>
            <a:pPr eaLnBrk="1" hangingPunct="1"/>
            <a:r>
              <a:rPr lang="en-GB" altLang="fr-FR" b="1" dirty="0" smtClean="0">
                <a:latin typeface="Comic Sans MS" pitchFamily="66" charset="0"/>
              </a:rPr>
              <a:t> </a:t>
            </a:r>
            <a:r>
              <a:rPr lang="en-GB" altLang="fr-FR" b="1" dirty="0" smtClean="0">
                <a:latin typeface="Century Gothic" pitchFamily="34" charset="0"/>
              </a:rPr>
              <a:t>E.g.: the photographic camera market</a:t>
            </a:r>
          </a:p>
          <a:p>
            <a:pPr eaLnBrk="1" hangingPunct="1"/>
            <a:r>
              <a:rPr lang="en-GB" altLang="fr-FR" b="1" dirty="0" smtClean="0">
                <a:latin typeface="Century Gothic" pitchFamily="34" charset="0"/>
              </a:rPr>
              <a:t>This is a very restrictive approach to the market concept and it can disguise certain opportunities for growth or the threat of certain competitors</a:t>
            </a:r>
          </a:p>
          <a:p>
            <a:pPr lvl="1" eaLnBrk="1" hangingPunct="1"/>
            <a:endParaRPr lang="en-GB" altLang="fr-FR" b="1" dirty="0" smtClean="0">
              <a:latin typeface="Century Gothic" pitchFamily="34" charset="0"/>
            </a:endParaRPr>
          </a:p>
        </p:txBody>
      </p:sp>
      <p:pic>
        <p:nvPicPr>
          <p:cNvPr id="21508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00788" y="5229225"/>
            <a:ext cx="2316162" cy="1136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9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388" y="4803775"/>
            <a:ext cx="1728787" cy="172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0" name="Picture 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08400" y="4922838"/>
            <a:ext cx="1189038" cy="160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build="p" bldLvl="2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 eaLnBrk="1" hangingPunct="1"/>
            <a:r>
              <a:rPr lang="en-GB" altLang="fr-FR" sz="3600" dirty="0" smtClean="0"/>
              <a:t>The need that is satisfied is considered: </a:t>
            </a:r>
            <a:r>
              <a:rPr lang="en-GB" altLang="fr-FR" sz="3600" i="1" dirty="0" smtClean="0">
                <a:solidFill>
                  <a:srgbClr val="C00000"/>
                </a:solidFill>
              </a:rPr>
              <a:t>fixed-image photography, for example </a:t>
            </a:r>
          </a:p>
          <a:p>
            <a:pPr algn="l" eaLnBrk="1" hangingPunct="1"/>
            <a:r>
              <a:rPr lang="en-GB" altLang="fr-FR" sz="3600" dirty="0" smtClean="0"/>
              <a:t>Out of this need several so-called major markets </a:t>
            </a:r>
            <a:r>
              <a:rPr lang="en-GB" altLang="fr-FR" sz="3600" dirty="0" smtClean="0"/>
              <a:t>can be </a:t>
            </a:r>
            <a:r>
              <a:rPr lang="en-GB" altLang="fr-FR" sz="3600" dirty="0" smtClean="0"/>
              <a:t>identified</a:t>
            </a:r>
          </a:p>
        </p:txBody>
      </p:sp>
      <p:sp>
        <p:nvSpPr>
          <p:cNvPr id="22531" name="Titre 1"/>
          <p:cNvSpPr>
            <a:spLocks noGrp="1"/>
          </p:cNvSpPr>
          <p:nvPr>
            <p:ph type="ctrTitle"/>
          </p:nvPr>
        </p:nvSpPr>
        <p:spPr>
          <a:xfrm>
            <a:off x="457200" y="1506538"/>
            <a:ext cx="8229600" cy="1470025"/>
          </a:xfrm>
        </p:spPr>
        <p:txBody>
          <a:bodyPr/>
          <a:lstStyle/>
          <a:p>
            <a:pPr eaLnBrk="1" hangingPunct="1"/>
            <a:r>
              <a:rPr lang="en-GB" altLang="fr-FR" dirty="0" smtClean="0"/>
              <a:t>The definition of market from a marketing perspective</a:t>
            </a:r>
            <a:r>
              <a:rPr lang="fr-FR" altLang="fr-FR" dirty="0" smtClean="0"/>
              <a:t>: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" name="Rectangle 4"/>
          <p:cNvSpPr>
            <a:spLocks noChangeArrowheads="1"/>
          </p:cNvSpPr>
          <p:nvPr/>
        </p:nvSpPr>
        <p:spPr bwMode="auto">
          <a:xfrm>
            <a:off x="444500" y="1773238"/>
            <a:ext cx="8064500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Tx/>
              <a:buChar char="•"/>
              <a:defRPr/>
            </a:pPr>
            <a:r>
              <a:rPr lang="en-GB" sz="24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The generic market </a:t>
            </a:r>
            <a:r>
              <a:rPr lang="en-GB" sz="2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refers to the </a:t>
            </a:r>
            <a:r>
              <a:rPr lang="en-GB" sz="2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need in question. </a:t>
            </a:r>
            <a:r>
              <a:rPr lang="en-GB" sz="2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It comprises several </a:t>
            </a:r>
            <a:r>
              <a:rPr lang="en-GB" sz="24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main </a:t>
            </a:r>
            <a:r>
              <a:rPr lang="en-GB" sz="2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markets</a:t>
            </a:r>
            <a:r>
              <a:rPr lang="en-GB" sz="24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,</a:t>
            </a:r>
            <a:r>
              <a:rPr lang="en-GB" sz="2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defined according to the existing products</a:t>
            </a:r>
          </a:p>
          <a:p>
            <a:pPr>
              <a:buFontTx/>
              <a:buChar char="•"/>
              <a:defRPr/>
            </a:pPr>
            <a:endParaRPr lang="en-GB" sz="2400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buFontTx/>
              <a:buChar char="•"/>
              <a:defRPr/>
            </a:pPr>
            <a:r>
              <a:rPr lang="en-GB" sz="24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The substitute market </a:t>
            </a:r>
            <a:r>
              <a:rPr lang="en-GB" sz="2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refers to products meeting the needs of the generic market with various technologies</a:t>
            </a:r>
          </a:p>
          <a:p>
            <a:pPr>
              <a:defRPr/>
            </a:pPr>
            <a:endParaRPr lang="en-GB" sz="2400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buFontTx/>
              <a:buChar char="•"/>
              <a:defRPr/>
            </a:pPr>
            <a:r>
              <a:rPr lang="en-GB" sz="2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The </a:t>
            </a:r>
            <a:r>
              <a:rPr lang="en-GB" sz="24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complementary market </a:t>
            </a:r>
            <a:r>
              <a:rPr lang="en-GB" sz="2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pertains to </a:t>
            </a:r>
            <a:r>
              <a:rPr lang="en-GB" sz="2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products supporting consumption of the main products</a:t>
            </a:r>
          </a:p>
          <a:p>
            <a:pPr>
              <a:defRPr/>
            </a:pPr>
            <a:endParaRPr lang="en-GB" sz="24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ZoneTexte 1"/>
          <p:cNvSpPr txBox="1">
            <a:spLocks noChangeArrowheads="1"/>
          </p:cNvSpPr>
          <p:nvPr/>
        </p:nvSpPr>
        <p:spPr bwMode="auto">
          <a:xfrm>
            <a:off x="582613" y="449263"/>
            <a:ext cx="467788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altLang="fr-FR" dirty="0" smtClean="0">
                <a:solidFill>
                  <a:srgbClr val="FF0000"/>
                </a:solidFill>
              </a:rPr>
              <a:t>Generic market</a:t>
            </a:r>
            <a:r>
              <a:rPr lang="en-GB" altLang="fr-FR" dirty="0" smtClean="0"/>
              <a:t>: fixed-image photography</a:t>
            </a:r>
            <a:endParaRPr lang="en-GB" altLang="fr-FR" dirty="0"/>
          </a:p>
        </p:txBody>
      </p:sp>
      <p:sp>
        <p:nvSpPr>
          <p:cNvPr id="3" name="Ellipse 2"/>
          <p:cNvSpPr/>
          <p:nvPr/>
        </p:nvSpPr>
        <p:spPr>
          <a:xfrm>
            <a:off x="276225" y="1471613"/>
            <a:ext cx="3052763" cy="269716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dirty="0"/>
          </a:p>
        </p:txBody>
      </p:sp>
      <p:sp>
        <p:nvSpPr>
          <p:cNvPr id="24580" name="ZoneTexte 4"/>
          <p:cNvSpPr txBox="1">
            <a:spLocks noChangeArrowheads="1"/>
          </p:cNvSpPr>
          <p:nvPr/>
        </p:nvSpPr>
        <p:spPr bwMode="auto">
          <a:xfrm>
            <a:off x="938213" y="2052638"/>
            <a:ext cx="180209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altLang="fr-FR" b="1" dirty="0" smtClean="0"/>
              <a:t>Reflex camera</a:t>
            </a:r>
          </a:p>
          <a:p>
            <a:endParaRPr lang="en-GB" altLang="fr-FR" b="1" dirty="0"/>
          </a:p>
        </p:txBody>
      </p:sp>
      <p:sp>
        <p:nvSpPr>
          <p:cNvPr id="24581" name="ZoneTexte 5"/>
          <p:cNvSpPr txBox="1">
            <a:spLocks noChangeArrowheads="1"/>
          </p:cNvSpPr>
          <p:nvPr/>
        </p:nvSpPr>
        <p:spPr bwMode="auto">
          <a:xfrm>
            <a:off x="1416050" y="3294063"/>
            <a:ext cx="1114425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fr-FR" sz="1600" b="1" dirty="0" smtClean="0"/>
              <a:t>compacts</a:t>
            </a:r>
            <a:endParaRPr lang="en-GB" altLang="fr-FR" sz="1400" b="1" dirty="0"/>
          </a:p>
        </p:txBody>
      </p:sp>
      <p:sp>
        <p:nvSpPr>
          <p:cNvPr id="24582" name="ZoneTexte 6"/>
          <p:cNvSpPr txBox="1">
            <a:spLocks noChangeArrowheads="1"/>
          </p:cNvSpPr>
          <p:nvPr/>
        </p:nvSpPr>
        <p:spPr bwMode="auto">
          <a:xfrm>
            <a:off x="1311275" y="2698750"/>
            <a:ext cx="9937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altLang="fr-FR" b="1" dirty="0" smtClean="0"/>
              <a:t>bridges</a:t>
            </a:r>
            <a:endParaRPr lang="en-GB" altLang="fr-FR" b="1" dirty="0"/>
          </a:p>
        </p:txBody>
      </p:sp>
      <p:pic>
        <p:nvPicPr>
          <p:cNvPr id="24583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9838" y="4376738"/>
            <a:ext cx="2271712" cy="215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4584" name="ZoneTexte 10"/>
          <p:cNvSpPr txBox="1">
            <a:spLocks noChangeArrowheads="1"/>
          </p:cNvSpPr>
          <p:nvPr/>
        </p:nvSpPr>
        <p:spPr bwMode="auto">
          <a:xfrm>
            <a:off x="3005138" y="4714875"/>
            <a:ext cx="1346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altLang="fr-FR" dirty="0" smtClean="0"/>
              <a:t>telephones</a:t>
            </a:r>
            <a:endParaRPr lang="en-GB" altLang="fr-FR" dirty="0"/>
          </a:p>
        </p:txBody>
      </p:sp>
      <p:sp>
        <p:nvSpPr>
          <p:cNvPr id="24585" name="ZoneTexte 11"/>
          <p:cNvSpPr txBox="1">
            <a:spLocks noChangeArrowheads="1"/>
          </p:cNvSpPr>
          <p:nvPr/>
        </p:nvSpPr>
        <p:spPr bwMode="auto">
          <a:xfrm>
            <a:off x="2827338" y="5692775"/>
            <a:ext cx="95891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altLang="fr-FR" dirty="0" smtClean="0"/>
              <a:t>tablets</a:t>
            </a:r>
            <a:endParaRPr lang="en-GB" altLang="fr-FR" dirty="0"/>
          </a:p>
        </p:txBody>
      </p:sp>
      <p:sp>
        <p:nvSpPr>
          <p:cNvPr id="24586" name="Rectangle 12"/>
          <p:cNvSpPr>
            <a:spLocks noChangeArrowheads="1"/>
          </p:cNvSpPr>
          <p:nvPr/>
        </p:nvSpPr>
        <p:spPr bwMode="auto">
          <a:xfrm>
            <a:off x="1136650" y="5240338"/>
            <a:ext cx="1420582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altLang="fr-FR" dirty="0" smtClean="0">
                <a:solidFill>
                  <a:srgbClr val="FF0000"/>
                </a:solidFill>
              </a:rPr>
              <a:t>Substitute </a:t>
            </a:r>
            <a:br>
              <a:rPr lang="en-GB" altLang="fr-FR" dirty="0" smtClean="0">
                <a:solidFill>
                  <a:srgbClr val="FF0000"/>
                </a:solidFill>
              </a:rPr>
            </a:br>
            <a:r>
              <a:rPr lang="en-GB" altLang="fr-FR" dirty="0" smtClean="0"/>
              <a:t>markets </a:t>
            </a:r>
          </a:p>
          <a:p>
            <a:endParaRPr lang="fr-FR" altLang="fr-FR" dirty="0">
              <a:solidFill>
                <a:srgbClr val="FF0000"/>
              </a:solidFill>
            </a:endParaRPr>
          </a:p>
        </p:txBody>
      </p:sp>
      <p:sp>
        <p:nvSpPr>
          <p:cNvPr id="24587" name="Rectangle 13"/>
          <p:cNvSpPr>
            <a:spLocks noChangeArrowheads="1"/>
          </p:cNvSpPr>
          <p:nvPr/>
        </p:nvSpPr>
        <p:spPr bwMode="auto">
          <a:xfrm>
            <a:off x="6256338" y="2649538"/>
            <a:ext cx="2060575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fr-FR" dirty="0" smtClean="0">
                <a:solidFill>
                  <a:srgbClr val="FF0000"/>
                </a:solidFill>
              </a:rPr>
              <a:t>Complementary </a:t>
            </a:r>
            <a:r>
              <a:rPr lang="en-GB" altLang="fr-FR" dirty="0" smtClean="0"/>
              <a:t>markets </a:t>
            </a:r>
          </a:p>
          <a:p>
            <a:endParaRPr lang="fr-FR" altLang="fr-FR" dirty="0">
              <a:solidFill>
                <a:srgbClr val="FF0000"/>
              </a:solidFill>
            </a:endParaRPr>
          </a:p>
        </p:txBody>
      </p:sp>
      <p:pic>
        <p:nvPicPr>
          <p:cNvPr id="24588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51575" y="3230563"/>
            <a:ext cx="2616200" cy="2481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4589" name="ZoneTexte 16"/>
          <p:cNvSpPr txBox="1">
            <a:spLocks noChangeArrowheads="1"/>
          </p:cNvSpPr>
          <p:nvPr/>
        </p:nvSpPr>
        <p:spPr bwMode="auto">
          <a:xfrm>
            <a:off x="7286625" y="3933825"/>
            <a:ext cx="11368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altLang="fr-FR" dirty="0" smtClean="0"/>
              <a:t>chargers</a:t>
            </a:r>
            <a:endParaRPr lang="en-GB" altLang="fr-FR" dirty="0"/>
          </a:p>
        </p:txBody>
      </p:sp>
      <p:sp>
        <p:nvSpPr>
          <p:cNvPr id="24590" name="ZoneTexte 17"/>
          <p:cNvSpPr txBox="1">
            <a:spLocks noChangeArrowheads="1"/>
          </p:cNvSpPr>
          <p:nvPr/>
        </p:nvSpPr>
        <p:spPr bwMode="auto">
          <a:xfrm>
            <a:off x="7092950" y="4714875"/>
            <a:ext cx="142699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altLang="fr-FR" dirty="0" smtClean="0"/>
              <a:t>Photo</a:t>
            </a:r>
            <a:br>
              <a:rPr lang="en-GB" altLang="fr-FR" dirty="0" smtClean="0"/>
            </a:br>
            <a:r>
              <a:rPr lang="en-GB" altLang="fr-FR" dirty="0" smtClean="0"/>
              <a:t>accessories</a:t>
            </a:r>
            <a:endParaRPr lang="en-GB" altLang="fr-FR" dirty="0"/>
          </a:p>
        </p:txBody>
      </p:sp>
      <p:sp>
        <p:nvSpPr>
          <p:cNvPr id="24591" name="ZoneTexte 18"/>
          <p:cNvSpPr txBox="1">
            <a:spLocks noChangeArrowheads="1"/>
          </p:cNvSpPr>
          <p:nvPr/>
        </p:nvSpPr>
        <p:spPr bwMode="auto">
          <a:xfrm>
            <a:off x="3328988" y="2052638"/>
            <a:ext cx="106631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altLang="fr-FR" dirty="0" smtClean="0">
                <a:solidFill>
                  <a:srgbClr val="FF0000"/>
                </a:solidFill>
              </a:rPr>
              <a:t>Main </a:t>
            </a:r>
            <a:r>
              <a:rPr lang="en-GB" altLang="fr-FR" dirty="0" smtClean="0"/>
              <a:t/>
            </a:r>
            <a:br>
              <a:rPr lang="en-GB" altLang="fr-FR" dirty="0" smtClean="0"/>
            </a:br>
            <a:r>
              <a:rPr lang="en-GB" altLang="fr-FR" dirty="0" smtClean="0"/>
              <a:t>markets</a:t>
            </a:r>
            <a:endParaRPr lang="en-GB" altLang="fr-FR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eption personnalisée">
  <a:themeElements>
    <a:clrScheme name="Conception personnalisé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onception personnalisé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onception personnalisé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apitaux">
  <a:themeElements>
    <a:clrScheme name="Capitaux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Capitaux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apitaux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Textured</Template>
  <TotalTime>2257</TotalTime>
  <Words>1339</Words>
  <Application>Microsoft Office PowerPoint</Application>
  <PresentationFormat>On-screen Show (4:3)</PresentationFormat>
  <Paragraphs>239</Paragraphs>
  <Slides>29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29</vt:i4>
      </vt:variant>
    </vt:vector>
  </HeadingPairs>
  <TitlesOfParts>
    <vt:vector size="31" baseType="lpstr">
      <vt:lpstr>Conception personnalisée</vt:lpstr>
      <vt:lpstr>Capitaux</vt:lpstr>
      <vt:lpstr>The market</vt:lpstr>
      <vt:lpstr>Defining the market concept</vt:lpstr>
      <vt:lpstr> DEFINITION by economists</vt:lpstr>
      <vt:lpstr>Slide 4</vt:lpstr>
      <vt:lpstr>Defining a market in marketing</vt:lpstr>
      <vt:lpstr>The mistake to avoid: defining the market on the basis of the product or product range</vt:lpstr>
      <vt:lpstr>The definition of market from a marketing perspective: </vt:lpstr>
      <vt:lpstr>Slide 8</vt:lpstr>
      <vt:lpstr>Slide 9</vt:lpstr>
      <vt:lpstr>Slide 10</vt:lpstr>
      <vt:lpstr>Slide 11</vt:lpstr>
      <vt:lpstr>How to quantify demand for a new product</vt:lpstr>
      <vt:lpstr>Slide 13</vt:lpstr>
      <vt:lpstr>Note:</vt:lpstr>
      <vt:lpstr>Slide 15</vt:lpstr>
      <vt:lpstr>Slide 16</vt:lpstr>
      <vt:lpstr>Slide 17</vt:lpstr>
      <vt:lpstr> Example: assess the potential market of a new product, honeyed crispbread </vt:lpstr>
      <vt:lpstr>Slide 19</vt:lpstr>
      <vt:lpstr>document search process</vt:lpstr>
      <vt:lpstr>Initial conclusions</vt:lpstr>
      <vt:lpstr>Slide 22</vt:lpstr>
      <vt:lpstr>Sources consulted (18 September 2013)</vt:lpstr>
      <vt:lpstr>Slide 24</vt:lpstr>
      <vt:lpstr>Decisional flow diagram</vt:lpstr>
      <vt:lpstr>Slide 26</vt:lpstr>
      <vt:lpstr>Potential market for  honeyed crispbread:</vt:lpstr>
      <vt:lpstr>Market share</vt:lpstr>
      <vt:lpstr>The main methods for calculating market share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MARCHE : DEFINITIONS</dc:title>
  <dc:creator>Albino</dc:creator>
  <cp:lastModifiedBy>Esme</cp:lastModifiedBy>
  <cp:revision>95</cp:revision>
  <dcterms:created xsi:type="dcterms:W3CDTF">2005-09-22T08:56:57Z</dcterms:created>
  <dcterms:modified xsi:type="dcterms:W3CDTF">2015-08-24T02:09:51Z</dcterms:modified>
</cp:coreProperties>
</file>