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  <p:sldMasterId id="2147483723" r:id="rId2"/>
  </p:sldMasterIdLst>
  <p:notesMasterIdLst>
    <p:notesMasterId r:id="rId29"/>
  </p:notesMasterIdLst>
  <p:handoutMasterIdLst>
    <p:handoutMasterId r:id="rId30"/>
  </p:handoutMasterIdLst>
  <p:sldIdLst>
    <p:sldId id="276" r:id="rId3"/>
    <p:sldId id="256" r:id="rId4"/>
    <p:sldId id="277" r:id="rId5"/>
    <p:sldId id="257" r:id="rId6"/>
    <p:sldId id="278" r:id="rId7"/>
    <p:sldId id="258" r:id="rId8"/>
    <p:sldId id="259" r:id="rId9"/>
    <p:sldId id="279" r:id="rId10"/>
    <p:sldId id="280" r:id="rId11"/>
    <p:sldId id="261" r:id="rId12"/>
    <p:sldId id="262" r:id="rId13"/>
    <p:sldId id="263" r:id="rId14"/>
    <p:sldId id="281" r:id="rId15"/>
    <p:sldId id="264" r:id="rId16"/>
    <p:sldId id="265" r:id="rId17"/>
    <p:sldId id="266" r:id="rId18"/>
    <p:sldId id="267" r:id="rId19"/>
    <p:sldId id="282" r:id="rId20"/>
    <p:sldId id="283" r:id="rId21"/>
    <p:sldId id="268" r:id="rId22"/>
    <p:sldId id="269" r:id="rId23"/>
    <p:sldId id="271" r:id="rId24"/>
    <p:sldId id="272" r:id="rId25"/>
    <p:sldId id="275" r:id="rId26"/>
    <p:sldId id="284" r:id="rId27"/>
    <p:sldId id="285" r:id="rId2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3300"/>
    <a:srgbClr val="CC3300"/>
    <a:srgbClr val="FF0066"/>
    <a:srgbClr val="FF99CC"/>
    <a:srgbClr val="CCFF66"/>
    <a:srgbClr val="009900"/>
    <a:srgbClr val="009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-1362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0EAC6CA-C51B-4753-AA23-6D861CC8F525}" type="datetimeFigureOut">
              <a:rPr lang="fr-FR"/>
              <a:pPr>
                <a:defRPr/>
              </a:pPr>
              <a:t>23/08/2015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2A17150-5F41-4FF4-AFDB-8FDC62164F06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52883C4-3A85-453B-865D-DCD0A614029D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52A09E-F1B6-4288-AA4D-E4FAB4499B9D}" type="slidenum">
              <a:rPr lang="fr-FR" altLang="fr-FR" smtClean="0"/>
              <a:pPr/>
              <a:t>24</a:t>
            </a:fld>
            <a:endParaRPr lang="fr-FR" altLang="fr-FR" dirty="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 dirty="0"/>
          </a:p>
        </p:txBody>
      </p:sp>
      <p:sp>
        <p:nvSpPr>
          <p:cNvPr id="5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 dirty="0"/>
          </a:p>
        </p:txBody>
      </p:sp>
      <p:sp>
        <p:nvSpPr>
          <p:cNvPr id="6" name="Freeform 8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Freeform 10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825" y="6237288"/>
            <a:ext cx="3097213" cy="5445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Laurence Chérel  &amp;  Catherine Madrid IUT TC Bordeaux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fld id="{3BA4EB8F-E1D8-4E17-9B80-DAD6A993C072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Laurence Chérel  &amp;  Catherine Madrid IUT TC Bordeaux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A3AA9-63B9-48E6-87F7-78B4B7C3519C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Laurence Chérel  &amp;  Catherine Madrid IUT TC Bordeaux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658AF-F6CB-4893-9453-47886B6EF176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68313" y="6237288"/>
            <a:ext cx="8207375" cy="431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Laurence Chérel  &amp;  Catherine Madrid IUT TC Bordeaux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F441E-DD07-49EE-A247-730F516C3181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Laurence Chérel  &amp;  Catherine Madrid IUT TC Bordeaux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7C9D9-1EC9-4643-BBD2-3D307F308256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Laurence Chérel  &amp;  Catherine Madrid IUT TC Bordeaux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5B112-F829-48D3-B8EA-F0A79FF0CC3C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Laurence Chérel  &amp;  Catherine Madrid IUT TC Bordeaux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3C14D-825F-42C8-9099-7147CCA6F797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Laurence Chérel  &amp;  Catherine Madrid IUT TC Bordeaux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96055-6086-43F9-A0A3-54C7530B9760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Laurence Chérel  &amp;  Catherine Madrid IUT TC Bordeaux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305A1-7BDC-494C-BDF0-1CBF1562703F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Laurence Chérel  &amp;  Catherine Madrid IUT TC Bordeaux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EDB5C-2CF4-418E-9DB2-5CBD23AEA938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Laurence Chérel  &amp;  Catherine Madrid IUT TC Bordeaux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86286-A66D-423F-BFD6-C3D56D0B3F7C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Laurence Chérel  &amp;  Catherine Madrid IUT TC Bordeaux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86C3D-E98A-49DF-B4C8-87C9E0BFD0E2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Laurence Chérel  &amp;  Catherine Madrid IUT TC Bordeaux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41266-4B67-421F-B9BC-D25EF3A2763D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Laurence Chérel  &amp;  Catherine Madrid IUT TC Bordeaux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42EC3-7CD4-45A9-9EAA-75868023CDEE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Laurence Chérel  &amp;  Catherine Madrid IUT TC Bordeaux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55AF3-6426-4546-B197-FC789C58A484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Laurence Chérel  &amp;  Catherine Madrid IUT TC Bordeaux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2E3EA-BDA0-476F-B9E0-6989EC7C864B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Laurence Chérel  &amp;  Catherine Madrid IUT TC Bordeaux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1ADA3-034D-4900-8CB0-B3F3E241D054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Freeform 7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Freeform 10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Laurence Chérel  &amp;  Catherine Madrid IUT TC Bordeaux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9D11F-5C1D-4689-9DA8-ECA2F3589070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Freeform 9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Freeform 10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228600" y="6157913"/>
            <a:ext cx="3048000" cy="623887"/>
          </a:xfrm>
        </p:spPr>
        <p:txBody>
          <a:bodyPr/>
          <a:lstStyle>
            <a:lvl1pPr>
              <a:defRPr sz="1000" b="1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r>
              <a:rPr lang="fr-FR" dirty="0"/>
              <a:t>Laurence Chérel  &amp;  Catherine Madrid IUT TC Bordeaux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1ADED-E29D-45ED-A8D2-529AB0DA4CE6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9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Freeform 11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Freeform 12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Laurence Chérel  &amp;  Catherine Madrid IUT TC Bordeaux</a:t>
            </a:r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610D2-2A85-40C0-AECC-0ED5109047FF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Freeform 6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Freeform 7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Freeform 8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Laurence Chérel  &amp;  Catherine Madrid IUT TC Bordeaux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DEC6E-5631-4433-85DE-0D3EAA32A4D3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Freeform 5"/>
          <p:cNvSpPr/>
          <p:nvPr/>
        </p:nvSpPr>
        <p:spPr>
          <a:xfrm>
            <a:off x="0" y="5381625"/>
            <a:ext cx="3286125" cy="1208088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Freeform 6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Freeform 7"/>
          <p:cNvSpPr/>
          <p:nvPr/>
        </p:nvSpPr>
        <p:spPr>
          <a:xfrm>
            <a:off x="0" y="5346700"/>
            <a:ext cx="3425825" cy="944563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Laurence Chérel  &amp;  Catherine Madrid IUT TC Bordeaux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92EB5-1911-470A-9984-F2594E94A9AA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Freeform 8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Freeform 9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Freeform 10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Laurence Chérel  &amp;  Catherine Madrid IUT TC Bordeaux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4B518-4405-4FA4-8606-77EE9ABADBFF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Freeform 9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Freeform 10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dirty="0" smtClean="0"/>
              <a:t>Cliquez sur l'icône pour ajouter une image</a:t>
            </a:r>
            <a:endParaRPr lang="en-US" noProof="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Laurence Chérel  &amp;  Catherine Madrid IUT TC Bordeaux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F6604-F798-4E8A-A1F7-8131C4C019CD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5" cstate="print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1600200"/>
            <a:ext cx="7772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825" y="6237288"/>
            <a:ext cx="2873375" cy="544512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pPr>
              <a:defRPr/>
            </a:pPr>
            <a:r>
              <a:rPr lang="fr-FR" dirty="0"/>
              <a:t>Laurence Chérel  &amp;  Catherine Madrid IUT TC Bordeaux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pPr>
              <a:defRPr/>
            </a:pPr>
            <a:fld id="{0693893D-F489-4828-A44E-F18E0D173B67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Schoolbook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205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 dirty="0"/>
              <a:t>Laurence Chérel  &amp;  Catherine Madrid IUT TC Bordeaux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7297628-7686-4231-BEE2-BD10FF9DF855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alimentation.gouv.fr/habitudes-alimentaires-francai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ex-covoiturage.f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>
          <a:xfrm>
            <a:off x="722313" y="3633788"/>
            <a:ext cx="7953375" cy="1666875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GB" sz="2700" dirty="0" smtClean="0"/>
              <a:t>UNDERSTANDING THE CONCEPT  </a:t>
            </a:r>
            <a:br>
              <a:rPr lang="en-GB" sz="2700" dirty="0" smtClean="0"/>
            </a:br>
            <a:r>
              <a:rPr lang="en-GB" sz="2700" dirty="0" smtClean="0"/>
              <a:t>KNOWING HOW TO USE METHODOLOGICAL TOOLS </a:t>
            </a:r>
            <a:r>
              <a:rPr lang="en-GB" sz="2700" dirty="0" smtClean="0"/>
              <a:t>in ANALYSIn</a:t>
            </a:r>
            <a:r>
              <a:rPr lang="en-GB" sz="2700" dirty="0" smtClean="0"/>
              <a:t>g it</a:t>
            </a:r>
            <a:endParaRPr lang="en-GB" sz="3200" dirty="0"/>
          </a:p>
        </p:txBody>
      </p:sp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7200" dirty="0" smtClean="0"/>
              <a:t>The environment</a:t>
            </a:r>
            <a:endParaRPr lang="en-GB" sz="72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Laurence Chérel  &amp;  Catherine Madrid IUT TC Bordeaux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-304800"/>
            <a:ext cx="7067550" cy="914400"/>
          </a:xfrm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2800" dirty="0" smtClean="0"/>
              <a:t>EXAMPLES OF THE PLAYERS</a:t>
            </a:r>
            <a:endParaRPr lang="en-GB" sz="2000" dirty="0"/>
          </a:p>
        </p:txBody>
      </p:sp>
      <p:sp>
        <p:nvSpPr>
          <p:cNvPr id="12291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fr-FR" altLang="fr-FR" dirty="0" smtClean="0">
                <a:solidFill>
                  <a:srgbClr val="FFFFFF"/>
                </a:solidFill>
              </a:rPr>
              <a:t>Laurence Chérel  &amp;  Catherine Madrid IUT TC Bordeaux</a:t>
            </a:r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4580" name="Line 3"/>
          <p:cNvSpPr>
            <a:spLocks noChangeShapeType="1"/>
          </p:cNvSpPr>
          <p:nvPr/>
        </p:nvSpPr>
        <p:spPr bwMode="auto">
          <a:xfrm>
            <a:off x="4191000" y="1143000"/>
            <a:ext cx="0" cy="518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581" name="Line 4"/>
          <p:cNvSpPr>
            <a:spLocks noChangeShapeType="1"/>
          </p:cNvSpPr>
          <p:nvPr/>
        </p:nvSpPr>
        <p:spPr bwMode="auto">
          <a:xfrm flipH="1">
            <a:off x="679450" y="3276600"/>
            <a:ext cx="7702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582" name="Line 5"/>
          <p:cNvSpPr>
            <a:spLocks noChangeShapeType="1"/>
          </p:cNvSpPr>
          <p:nvPr/>
        </p:nvSpPr>
        <p:spPr bwMode="auto">
          <a:xfrm>
            <a:off x="4191000" y="3587750"/>
            <a:ext cx="0" cy="6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583" name="Oval 6"/>
          <p:cNvSpPr>
            <a:spLocks noChangeArrowheads="1"/>
          </p:cNvSpPr>
          <p:nvPr/>
        </p:nvSpPr>
        <p:spPr bwMode="auto">
          <a:xfrm>
            <a:off x="4355976" y="3663950"/>
            <a:ext cx="1296144" cy="825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GB" altLang="fr-FR" b="1" dirty="0" smtClean="0"/>
              <a:t>Customers</a:t>
            </a:r>
            <a:endParaRPr lang="en-GB" altLang="fr-FR" b="1" dirty="0"/>
          </a:p>
        </p:txBody>
      </p:sp>
      <p:sp>
        <p:nvSpPr>
          <p:cNvPr id="24584" name="Oval 7"/>
          <p:cNvSpPr>
            <a:spLocks noChangeArrowheads="1"/>
          </p:cNvSpPr>
          <p:nvPr/>
        </p:nvSpPr>
        <p:spPr bwMode="auto">
          <a:xfrm>
            <a:off x="5886031" y="3400522"/>
            <a:ext cx="2096339" cy="51574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en-GB" altLang="fr-FR" b="1" dirty="0" smtClean="0"/>
              <a:t>Distributors</a:t>
            </a:r>
            <a:endParaRPr lang="en-GB" altLang="fr-FR" b="1" dirty="0"/>
          </a:p>
        </p:txBody>
      </p:sp>
      <p:sp>
        <p:nvSpPr>
          <p:cNvPr id="24585" name="Oval 8"/>
          <p:cNvSpPr>
            <a:spLocks noChangeArrowheads="1"/>
          </p:cNvSpPr>
          <p:nvPr/>
        </p:nvSpPr>
        <p:spPr bwMode="auto">
          <a:xfrm>
            <a:off x="4730750" y="5264150"/>
            <a:ext cx="1587500" cy="3683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GB" altLang="fr-FR" b="1" dirty="0" smtClean="0"/>
              <a:t>Competitors</a:t>
            </a:r>
            <a:endParaRPr lang="en-GB" altLang="fr-FR" b="1" dirty="0"/>
          </a:p>
        </p:txBody>
      </p:sp>
      <p:sp>
        <p:nvSpPr>
          <p:cNvPr id="24586" name="Oval 9"/>
          <p:cNvSpPr>
            <a:spLocks noChangeArrowheads="1"/>
          </p:cNvSpPr>
          <p:nvPr/>
        </p:nvSpPr>
        <p:spPr bwMode="auto">
          <a:xfrm>
            <a:off x="5864207" y="4124422"/>
            <a:ext cx="2673395" cy="51574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en-GB" altLang="fr-FR" b="1" dirty="0" smtClean="0"/>
              <a:t>Key influencers</a:t>
            </a:r>
            <a:endParaRPr lang="en-GB" altLang="fr-FR" b="1" dirty="0"/>
          </a:p>
        </p:txBody>
      </p:sp>
      <p:sp>
        <p:nvSpPr>
          <p:cNvPr id="24587" name="Oval 10"/>
          <p:cNvSpPr>
            <a:spLocks noChangeArrowheads="1"/>
          </p:cNvSpPr>
          <p:nvPr/>
        </p:nvSpPr>
        <p:spPr bwMode="auto">
          <a:xfrm>
            <a:off x="990600" y="3581400"/>
            <a:ext cx="1066800" cy="381000"/>
          </a:xfrm>
          <a:prstGeom prst="ellipse">
            <a:avLst/>
          </a:prstGeom>
          <a:solidFill>
            <a:schemeClr val="bg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altLang="fr-FR" dirty="0"/>
          </a:p>
        </p:txBody>
      </p:sp>
      <p:sp>
        <p:nvSpPr>
          <p:cNvPr id="24588" name="Oval 11"/>
          <p:cNvSpPr>
            <a:spLocks noChangeArrowheads="1"/>
          </p:cNvSpPr>
          <p:nvPr/>
        </p:nvSpPr>
        <p:spPr bwMode="auto">
          <a:xfrm>
            <a:off x="914400" y="3429000"/>
            <a:ext cx="838200" cy="533400"/>
          </a:xfrm>
          <a:prstGeom prst="ellipse">
            <a:avLst/>
          </a:prstGeom>
          <a:solidFill>
            <a:schemeClr val="bg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 altLang="fr-FR" dirty="0"/>
          </a:p>
        </p:txBody>
      </p:sp>
      <p:sp>
        <p:nvSpPr>
          <p:cNvPr id="24589" name="Oval 12"/>
          <p:cNvSpPr>
            <a:spLocks noChangeArrowheads="1"/>
          </p:cNvSpPr>
          <p:nvPr/>
        </p:nvSpPr>
        <p:spPr bwMode="auto">
          <a:xfrm>
            <a:off x="531691" y="3400522"/>
            <a:ext cx="1375020" cy="51574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en-GB" altLang="fr-FR" b="1" dirty="0" smtClean="0"/>
              <a:t>Boards</a:t>
            </a:r>
            <a:endParaRPr lang="en-GB" altLang="fr-FR" b="1" dirty="0"/>
          </a:p>
        </p:txBody>
      </p:sp>
      <p:sp>
        <p:nvSpPr>
          <p:cNvPr id="24590" name="Oval 13"/>
          <p:cNvSpPr>
            <a:spLocks noChangeArrowheads="1"/>
          </p:cNvSpPr>
          <p:nvPr/>
        </p:nvSpPr>
        <p:spPr bwMode="auto">
          <a:xfrm>
            <a:off x="2209800" y="3352800"/>
            <a:ext cx="1587500" cy="825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GB" altLang="fr-FR" b="1" dirty="0" smtClean="0"/>
              <a:t>Suppliers</a:t>
            </a:r>
            <a:endParaRPr lang="en-GB" altLang="fr-FR" b="1" dirty="0"/>
          </a:p>
        </p:txBody>
      </p:sp>
      <p:sp>
        <p:nvSpPr>
          <p:cNvPr id="24591" name="Oval 14"/>
          <p:cNvSpPr>
            <a:spLocks noChangeArrowheads="1"/>
          </p:cNvSpPr>
          <p:nvPr/>
        </p:nvSpPr>
        <p:spPr bwMode="auto">
          <a:xfrm>
            <a:off x="803275" y="4324159"/>
            <a:ext cx="2963863" cy="90525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pPr algn="ctr"/>
            <a:r>
              <a:rPr lang="en-GB" altLang="fr-FR" b="1" dirty="0" smtClean="0"/>
              <a:t>Information agencies</a:t>
            </a:r>
            <a:endParaRPr lang="en-GB" altLang="fr-FR" b="1" dirty="0"/>
          </a:p>
        </p:txBody>
      </p:sp>
      <p:sp>
        <p:nvSpPr>
          <p:cNvPr id="24592" name="Oval 15"/>
          <p:cNvSpPr>
            <a:spLocks noChangeArrowheads="1"/>
          </p:cNvSpPr>
          <p:nvPr/>
        </p:nvSpPr>
        <p:spPr bwMode="auto">
          <a:xfrm>
            <a:off x="6026150" y="2520950"/>
            <a:ext cx="1968500" cy="5207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GB" altLang="fr-FR" b="1" dirty="0" smtClean="0"/>
              <a:t>Banks</a:t>
            </a:r>
            <a:endParaRPr lang="en-GB" altLang="fr-FR" b="1" dirty="0"/>
          </a:p>
        </p:txBody>
      </p:sp>
      <p:sp>
        <p:nvSpPr>
          <p:cNvPr id="24593" name="Oval 16"/>
          <p:cNvSpPr>
            <a:spLocks noChangeArrowheads="1"/>
          </p:cNvSpPr>
          <p:nvPr/>
        </p:nvSpPr>
        <p:spPr bwMode="auto">
          <a:xfrm>
            <a:off x="4349750" y="1682750"/>
            <a:ext cx="2425700" cy="5207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r>
              <a:rPr lang="en-GB" altLang="fr-FR" b="1" dirty="0" smtClean="0"/>
              <a:t>Shareholders</a:t>
            </a:r>
            <a:endParaRPr lang="en-GB" altLang="fr-FR" b="1" dirty="0"/>
          </a:p>
        </p:txBody>
      </p:sp>
      <p:sp>
        <p:nvSpPr>
          <p:cNvPr id="24594" name="Oval 17"/>
          <p:cNvSpPr>
            <a:spLocks noChangeArrowheads="1"/>
          </p:cNvSpPr>
          <p:nvPr/>
        </p:nvSpPr>
        <p:spPr bwMode="auto">
          <a:xfrm>
            <a:off x="996950" y="1835150"/>
            <a:ext cx="12827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GB" altLang="fr-FR" b="1" dirty="0" smtClean="0"/>
              <a:t>Unions</a:t>
            </a:r>
            <a:endParaRPr lang="en-GB" altLang="fr-FR" b="1" dirty="0"/>
          </a:p>
        </p:txBody>
      </p:sp>
      <p:sp>
        <p:nvSpPr>
          <p:cNvPr id="24595" name="Oval 18"/>
          <p:cNvSpPr>
            <a:spLocks noChangeArrowheads="1"/>
          </p:cNvSpPr>
          <p:nvPr/>
        </p:nvSpPr>
        <p:spPr bwMode="auto">
          <a:xfrm>
            <a:off x="1187450" y="2500313"/>
            <a:ext cx="2301875" cy="49053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pPr algn="ctr"/>
            <a:endParaRPr lang="fr-FR" altLang="fr-FR" b="1" dirty="0"/>
          </a:p>
        </p:txBody>
      </p:sp>
      <p:sp>
        <p:nvSpPr>
          <p:cNvPr id="24596" name="Oval 19"/>
          <p:cNvSpPr>
            <a:spLocks noChangeArrowheads="1"/>
          </p:cNvSpPr>
          <p:nvPr/>
        </p:nvSpPr>
        <p:spPr bwMode="auto">
          <a:xfrm>
            <a:off x="2514600" y="1371600"/>
            <a:ext cx="1511300" cy="7493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GB" altLang="fr-FR" b="1" dirty="0" smtClean="0"/>
              <a:t>Job seekers</a:t>
            </a:r>
            <a:endParaRPr lang="en-GB" altLang="fr-FR" b="1" dirty="0"/>
          </a:p>
        </p:txBody>
      </p:sp>
      <p:sp>
        <p:nvSpPr>
          <p:cNvPr id="24597" name="Rectangle 20"/>
          <p:cNvSpPr>
            <a:spLocks noChangeArrowheads="1"/>
          </p:cNvSpPr>
          <p:nvPr/>
        </p:nvSpPr>
        <p:spPr bwMode="auto">
          <a:xfrm>
            <a:off x="3339961" y="3052735"/>
            <a:ext cx="1670331" cy="366767"/>
          </a:xfrm>
          <a:prstGeom prst="rect">
            <a:avLst/>
          </a:prstGeom>
          <a:solidFill>
            <a:schemeClr val="bg1"/>
          </a:solidFill>
          <a:ln w="12700">
            <a:solidFill>
              <a:srgbClr val="0096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en-GB" altLang="fr-FR" b="1" dirty="0" smtClean="0"/>
              <a:t>The company</a:t>
            </a:r>
            <a:endParaRPr lang="en-GB" altLang="fr-FR" b="1" dirty="0"/>
          </a:p>
        </p:txBody>
      </p:sp>
      <p:sp>
        <p:nvSpPr>
          <p:cNvPr id="24598" name="Text Box 23"/>
          <p:cNvSpPr txBox="1">
            <a:spLocks noChangeArrowheads="1"/>
          </p:cNvSpPr>
          <p:nvPr/>
        </p:nvSpPr>
        <p:spPr bwMode="auto">
          <a:xfrm>
            <a:off x="1403648" y="2420938"/>
            <a:ext cx="189125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GB" altLang="fr-FR" dirty="0" smtClean="0">
                <a:latin typeface="Comic Sans MS" pitchFamily="66" charset="0"/>
              </a:rPr>
              <a:t>Social </a:t>
            </a:r>
            <a:br>
              <a:rPr lang="en-GB" altLang="fr-FR" dirty="0" smtClean="0">
                <a:latin typeface="Comic Sans MS" pitchFamily="66" charset="0"/>
              </a:rPr>
            </a:br>
            <a:r>
              <a:rPr lang="en-GB" altLang="fr-FR" dirty="0" smtClean="0">
                <a:latin typeface="Comic Sans MS" pitchFamily="66" charset="0"/>
              </a:rPr>
              <a:t>jurisdictions</a:t>
            </a:r>
            <a:endParaRPr lang="en-GB" altLang="fr-FR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 rtlCol="0">
            <a:normAutofit fontScale="92500" lnSpcReduction="10000"/>
          </a:bodyPr>
          <a:lstStyle/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altLang="fr-FR" sz="2800" dirty="0" smtClean="0"/>
              <a:t>NOTE ! the environment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GB" altLang="fr-FR" sz="2800" dirty="0" smtClean="0"/>
          </a:p>
          <a:p>
            <a:pPr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altLang="fr-FR" sz="3200" dirty="0" smtClean="0"/>
              <a:t>Is not an exhaustive list of trends and players,</a:t>
            </a:r>
          </a:p>
          <a:p>
            <a:pPr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GB" altLang="fr-FR" sz="3200" dirty="0" smtClean="0"/>
          </a:p>
          <a:p>
            <a:pPr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altLang="fr-FR" sz="3200" dirty="0" smtClean="0"/>
              <a:t>It is a set of POSSIBILITIES</a:t>
            </a:r>
            <a:r>
              <a:rPr lang="en-GB" altLang="fr-FR" sz="2000" dirty="0" smtClean="0"/>
              <a:t>.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GB" altLang="fr-FR" sz="2800" dirty="0" smtClean="0"/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GB" altLang="fr-FR" sz="2800" dirty="0" smtClean="0">
                <a:sym typeface="Wingdings" pitchFamily="2" charset="2"/>
              </a:rPr>
              <a:t>	</a:t>
            </a:r>
            <a:r>
              <a:rPr lang="en-GB" altLang="fr-FR" sz="2800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</a:t>
            </a:r>
            <a:r>
              <a:rPr lang="en-GB" altLang="fr-FR" sz="2800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 each analysis is specific and results in a </a:t>
            </a:r>
            <a:r>
              <a:rPr lang="en-GB" altLang="fr-FR" sz="2800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DIAGNOSIS</a:t>
            </a:r>
            <a:endParaRPr lang="en-GB" altLang="fr-FR" sz="28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316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fr-FR" altLang="fr-FR" dirty="0" smtClean="0">
                <a:solidFill>
                  <a:srgbClr val="FFFFFF"/>
                </a:solidFill>
              </a:rPr>
              <a:t>Laurence Chérel  &amp;  Catherine Madrid IUT TC Bordeaux</a:t>
            </a:r>
            <a:endParaRPr lang="fr-FR" altLang="fr-F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85800" y="274638"/>
            <a:ext cx="7990656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 smtClean="0"/>
              <a:t>understanding </a:t>
            </a:r>
            <a:r>
              <a:rPr lang="en-GB" dirty="0" smtClean="0"/>
              <a:t>the influences:</a:t>
            </a:r>
            <a:endParaRPr lang="en-GB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/>
          <a:lstStyle/>
          <a:p>
            <a:pPr eaLnBrk="1" hangingPunct="1"/>
            <a:r>
              <a:rPr lang="en-GB" altLang="fr-FR" sz="3200" dirty="0" smtClean="0"/>
              <a:t>The definition of environment </a:t>
            </a:r>
            <a:r>
              <a:rPr lang="en-GB" altLang="fr-FR" sz="3200" dirty="0" smtClean="0"/>
              <a:t>states </a:t>
            </a:r>
            <a:r>
              <a:rPr lang="en-GB" altLang="fr-FR" sz="3200" i="1" dirty="0" smtClean="0"/>
              <a:t>“</a:t>
            </a:r>
            <a:r>
              <a:rPr lang="en-GB" altLang="fr-FR" sz="3200" i="1" dirty="0" smtClean="0"/>
              <a:t>players and trends </a:t>
            </a:r>
            <a:r>
              <a:rPr lang="en-GB" altLang="fr-FR" sz="3200" i="1" dirty="0" smtClean="0"/>
              <a:t>external to </a:t>
            </a:r>
            <a:r>
              <a:rPr lang="en-GB" altLang="fr-FR" sz="3200" i="1" dirty="0" smtClean="0"/>
              <a:t>the company which influence the company and its outcomes”</a:t>
            </a:r>
            <a:endParaRPr lang="en-GB" altLang="fr-FR" sz="3200" dirty="0" smtClean="0"/>
          </a:p>
          <a:p>
            <a:pPr eaLnBrk="1" hangingPunct="1"/>
            <a:r>
              <a:rPr lang="en-GB" altLang="fr-FR" sz="3200" dirty="0" smtClean="0"/>
              <a:t>It is therefore necessary to identify these influences </a:t>
            </a:r>
            <a:r>
              <a:rPr lang="en-GB" altLang="fr-FR" sz="3200" b="1" dirty="0" smtClean="0"/>
              <a:t>by assessing </a:t>
            </a:r>
            <a:r>
              <a:rPr lang="en-GB" altLang="fr-FR" sz="3200" dirty="0" smtClean="0"/>
              <a:t>the potential role of the players and trends</a:t>
            </a:r>
            <a:endParaRPr lang="en-GB" altLang="fr-FR" sz="2400" dirty="0" smtClean="0"/>
          </a:p>
        </p:txBody>
      </p:sp>
      <p:sp>
        <p:nvSpPr>
          <p:cNvPr id="14340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fr-FR" altLang="fr-FR" dirty="0" smtClean="0">
                <a:solidFill>
                  <a:srgbClr val="FFFFFF"/>
                </a:solidFill>
              </a:rPr>
              <a:t>Laurence Chérel  &amp;  Catherine Madrid IUT TC Bordeaux</a:t>
            </a:r>
            <a:endParaRPr lang="fr-FR" altLang="fr-F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u contenu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/>
          <a:lstStyle/>
          <a:p>
            <a:pPr algn="ctr" eaLnBrk="1" hangingPunct="1"/>
            <a:r>
              <a:rPr lang="en-GB" altLang="fr-FR" sz="4400" dirty="0" smtClean="0"/>
              <a:t>This assessment is useful in identifying</a:t>
            </a:r>
          </a:p>
          <a:p>
            <a:pPr algn="ctr" eaLnBrk="1" hangingPunct="1"/>
            <a:r>
              <a:rPr lang="en-GB" altLang="fr-FR" sz="4400" dirty="0" smtClean="0"/>
              <a:t>opportunities and </a:t>
            </a:r>
            <a:br>
              <a:rPr lang="en-GB" altLang="fr-FR" sz="4400" dirty="0" smtClean="0"/>
            </a:br>
            <a:r>
              <a:rPr lang="en-GB" altLang="fr-FR" sz="4400" dirty="0" smtClean="0"/>
              <a:t>threats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Laurence Chérel  &amp;  Catherine Madrid IUT TC Bordeaux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OPPORTUNITY</a:t>
            </a:r>
            <a:endParaRPr lang="en-GB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268413"/>
            <a:ext cx="7772400" cy="3733800"/>
          </a:xfrm>
        </p:spPr>
        <p:txBody>
          <a:bodyPr/>
          <a:lstStyle/>
          <a:p>
            <a:pPr eaLnBrk="1" hangingPunct="1"/>
            <a:r>
              <a:rPr lang="en-GB" altLang="fr-FR" sz="3200" dirty="0" smtClean="0"/>
              <a:t>An area of activity where there is hope </a:t>
            </a:r>
            <a:r>
              <a:rPr lang="en-GB" altLang="fr-FR" sz="3200" dirty="0" smtClean="0"/>
              <a:t>for making </a:t>
            </a:r>
            <a:r>
              <a:rPr lang="en-GB" altLang="fr-FR" sz="3200" dirty="0" smtClean="0"/>
              <a:t>use of a </a:t>
            </a:r>
            <a:r>
              <a:rPr lang="en-GB" altLang="fr-FR" sz="3200" i="1" dirty="0" smtClean="0"/>
              <a:t>differential advantage </a:t>
            </a:r>
            <a:r>
              <a:rPr lang="en-GB" altLang="fr-FR" sz="3200" dirty="0" smtClean="0"/>
              <a:t>based on the </a:t>
            </a:r>
            <a:r>
              <a:rPr lang="en-GB" altLang="fr-FR" sz="3200" i="1" dirty="0" smtClean="0"/>
              <a:t>competencies </a:t>
            </a:r>
            <a:r>
              <a:rPr lang="en-GB" altLang="fr-FR" sz="3200" dirty="0" smtClean="0"/>
              <a:t>of the company</a:t>
            </a:r>
          </a:p>
          <a:p>
            <a:pPr eaLnBrk="1" hangingPunct="1">
              <a:buFontTx/>
              <a:buNone/>
            </a:pPr>
            <a:r>
              <a:rPr lang="en-GB" altLang="fr-FR" sz="3200" i="1" dirty="0" smtClean="0"/>
              <a:t>Advantage differential: the </a:t>
            </a:r>
            <a:r>
              <a:rPr lang="en-GB" altLang="fr-FR" sz="3200" i="1" dirty="0" smtClean="0"/>
              <a:t>“plus” </a:t>
            </a:r>
            <a:r>
              <a:rPr lang="en-GB" altLang="fr-FR" sz="3200" i="1" dirty="0" smtClean="0"/>
              <a:t>produced from your </a:t>
            </a:r>
            <a:r>
              <a:rPr lang="en-GB" altLang="fr-FR" sz="3200" i="1" dirty="0" smtClean="0"/>
              <a:t>PFR product</a:t>
            </a:r>
            <a:endParaRPr lang="en-GB" altLang="fr-FR" sz="3200" i="1" dirty="0" smtClean="0"/>
          </a:p>
          <a:p>
            <a:pPr eaLnBrk="1" hangingPunct="1">
              <a:buFontTx/>
              <a:buNone/>
            </a:pPr>
            <a:r>
              <a:rPr lang="en-GB" altLang="fr-FR" sz="3200" i="1" dirty="0" smtClean="0"/>
              <a:t>Competencies: </a:t>
            </a:r>
            <a:r>
              <a:rPr lang="en-GB" altLang="fr-FR" sz="3200" i="1" dirty="0" smtClean="0"/>
              <a:t>know-how</a:t>
            </a:r>
            <a:r>
              <a:rPr lang="en-GB" altLang="fr-FR" sz="3200" i="1" dirty="0" smtClean="0"/>
              <a:t>, </a:t>
            </a:r>
            <a:r>
              <a:rPr lang="en-GB" altLang="fr-FR" sz="3200" i="1" dirty="0" smtClean="0"/>
              <a:t>possibilities</a:t>
            </a:r>
            <a:r>
              <a:rPr lang="en-GB" altLang="fr-FR" sz="3200" i="1" dirty="0" smtClean="0"/>
              <a:t>, the company’s methods</a:t>
            </a:r>
          </a:p>
        </p:txBody>
      </p:sp>
      <p:sp>
        <p:nvSpPr>
          <p:cNvPr id="15364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fr-FR" altLang="fr-FR" dirty="0" smtClean="0">
                <a:solidFill>
                  <a:srgbClr val="FFFFFF"/>
                </a:solidFill>
              </a:rPr>
              <a:t>Laurence Chérel  &amp;  Catherine Madrid IUT TC Bordeaux</a:t>
            </a:r>
            <a:endParaRPr lang="fr-FR" altLang="fr-F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-17145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2800" i="1" dirty="0" smtClean="0"/>
              <a:t>FOr </a:t>
            </a:r>
            <a:r>
              <a:rPr lang="en-GB" sz="2800" i="1" dirty="0" smtClean="0"/>
              <a:t>exAmple:</a:t>
            </a:r>
            <a:endParaRPr lang="en-GB" sz="2800" i="1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836613"/>
            <a:ext cx="7772400" cy="3733800"/>
          </a:xfrm>
        </p:spPr>
        <p:txBody>
          <a:bodyPr/>
          <a:lstStyle/>
          <a:p>
            <a:pPr eaLnBrk="1" hangingPunct="1"/>
            <a:r>
              <a:rPr lang="en-GB" altLang="fr-FR" sz="2400" dirty="0" smtClean="0"/>
              <a:t>  “</a:t>
            </a:r>
            <a:r>
              <a:rPr lang="en-GB" altLang="fr-FR" sz="1800" i="1" dirty="0" smtClean="0"/>
              <a:t>  while the French sit to table longer nowadays, they also spend 18 minutes less in the kitchen preparing their meals. </a:t>
            </a:r>
            <a:r>
              <a:rPr lang="en-GB" altLang="fr-FR" sz="1800" i="1" dirty="0" smtClean="0"/>
              <a:t>Therefore there is a higher </a:t>
            </a:r>
            <a:r>
              <a:rPr lang="en-GB" altLang="fr-FR" sz="1800" i="1" dirty="0" smtClean="0"/>
              <a:t>proportion of pre-cooked meals </a:t>
            </a:r>
            <a:r>
              <a:rPr lang="en-GB" altLang="fr-FR" sz="1800" i="1" dirty="0" smtClean="0"/>
              <a:t>on their plates than fresh </a:t>
            </a:r>
            <a:r>
              <a:rPr lang="en-GB" altLang="fr-FR" sz="1800" i="1" dirty="0" smtClean="0"/>
              <a:t>products, even if it means having one’s meal delivered directly to one’s home. Ultimately, one-fifth of the time spent eating is spent in front of the television</a:t>
            </a:r>
            <a:r>
              <a:rPr lang="en-GB" altLang="fr-FR" sz="2400" dirty="0" smtClean="0"/>
              <a:t>. ”</a:t>
            </a:r>
          </a:p>
          <a:p>
            <a:pPr eaLnBrk="1" hangingPunct="1">
              <a:buFontTx/>
              <a:buNone/>
            </a:pPr>
            <a:r>
              <a:rPr lang="en-GB" altLang="fr-FR" dirty="0" smtClean="0">
                <a:hlinkClick r:id="rId2"/>
              </a:rPr>
              <a:t>http://alimentation.gouv.fr/habitudes-alimentaires-francais</a:t>
            </a:r>
            <a:endParaRPr lang="en-GB" altLang="fr-FR" dirty="0" smtClean="0"/>
          </a:p>
          <a:p>
            <a:pPr eaLnBrk="1" hangingPunct="1">
              <a:buFontTx/>
              <a:buNone/>
            </a:pPr>
            <a:endParaRPr lang="en-GB" altLang="fr-FR" dirty="0" smtClean="0"/>
          </a:p>
          <a:p>
            <a:pPr eaLnBrk="1" hangingPunct="1">
              <a:buFontTx/>
              <a:buNone/>
            </a:pPr>
            <a:r>
              <a:rPr lang="en-GB" altLang="fr-FR" sz="2800" dirty="0" smtClean="0"/>
              <a:t>This trend is an opportunity for companies like La </a:t>
            </a:r>
            <a:r>
              <a:rPr lang="en-GB" altLang="fr-FR" sz="2800" dirty="0" smtClean="0"/>
              <a:t>boite</a:t>
            </a:r>
            <a:r>
              <a:rPr lang="en-GB" altLang="fr-FR" sz="2800" dirty="0" smtClean="0"/>
              <a:t> à Pizza, Findus, or products such as </a:t>
            </a:r>
            <a:r>
              <a:rPr lang="en-GB" altLang="fr-FR" sz="2800" dirty="0" smtClean="0"/>
              <a:t>Knaki</a:t>
            </a:r>
            <a:r>
              <a:rPr lang="en-GB" altLang="fr-FR" sz="2800" dirty="0" smtClean="0"/>
              <a:t> Balls by </a:t>
            </a:r>
            <a:r>
              <a:rPr lang="en-GB" altLang="fr-FR" sz="2800" dirty="0" smtClean="0"/>
              <a:t>Herta</a:t>
            </a:r>
            <a:endParaRPr lang="en-GB" altLang="fr-FR" sz="2800" dirty="0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Laurence Chérel  &amp;  Catherine Madrid IUT TC Bordeaux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THREAT</a:t>
            </a:r>
            <a:endParaRPr lang="en-GB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fr-FR" sz="3200" dirty="0" smtClean="0"/>
              <a:t>a problem posed by an unfavourable trend or a particular disruption of the environment which, failing an appropriate </a:t>
            </a:r>
            <a:r>
              <a:rPr lang="en-GB" altLang="fr-FR" sz="3200" i="1" dirty="0" smtClean="0"/>
              <a:t>marketing response</a:t>
            </a:r>
            <a:r>
              <a:rPr lang="en-GB" altLang="fr-FR" sz="3200" dirty="0" smtClean="0"/>
              <a:t>, would lead to the stagnation or closure of the company or discontinuation of the product.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fr-FR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fr-FR" i="1" dirty="0" smtClean="0"/>
              <a:t>marketing response: a reaction by the company to this trend or disruption in terms of a chosen product offer and/or market</a:t>
            </a:r>
          </a:p>
        </p:txBody>
      </p:sp>
      <p:sp>
        <p:nvSpPr>
          <p:cNvPr id="17412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fr-FR" altLang="fr-FR" dirty="0" smtClean="0">
                <a:solidFill>
                  <a:srgbClr val="FFFFFF"/>
                </a:solidFill>
              </a:rPr>
              <a:t>Laurence Chérel  &amp;  Catherine Madrid IUT TC Bordeaux</a:t>
            </a:r>
            <a:endParaRPr lang="fr-FR" altLang="fr-F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8575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2800" i="1" dirty="0" smtClean="0"/>
              <a:t>FOr ExAmplE:</a:t>
            </a:r>
            <a:endParaRPr lang="en-GB" sz="2800" i="1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/>
          <a:lstStyle/>
          <a:p>
            <a:pPr eaLnBrk="1" hangingPunct="1"/>
            <a:r>
              <a:rPr lang="fr-FR" altLang="fr-FR" dirty="0" smtClean="0"/>
              <a:t> </a:t>
            </a:r>
            <a:r>
              <a:rPr lang="en-GB" altLang="fr-FR" dirty="0" smtClean="0"/>
              <a:t> </a:t>
            </a:r>
            <a:r>
              <a:rPr lang="en-GB" altLang="fr-FR" i="1" dirty="0" smtClean="0"/>
              <a:t>In a report published on Wednesday, the </a:t>
            </a:r>
            <a:r>
              <a:rPr lang="en-US" altLang="fr-FR" i="1" dirty="0" smtClean="0"/>
              <a:t>French agency for food, environmental and occupational health safety (</a:t>
            </a:r>
            <a:r>
              <a:rPr lang="en-US" altLang="fr-FR" i="1" dirty="0" smtClean="0"/>
              <a:t>Anses</a:t>
            </a:r>
            <a:r>
              <a:rPr lang="en-US" altLang="fr-FR" i="1" dirty="0" smtClean="0"/>
              <a:t>) recommended against the consumption of energy drinks </a:t>
            </a:r>
            <a:r>
              <a:rPr lang="en-GB" altLang="fr-FR" i="1" dirty="0" smtClean="0"/>
              <a:t>containing alcohol while engaging in physical exercise</a:t>
            </a:r>
          </a:p>
          <a:p>
            <a:pPr eaLnBrk="1" hangingPunct="1"/>
            <a:r>
              <a:rPr lang="en-GB" altLang="fr-FR" sz="1800" i="1" dirty="0" smtClean="0"/>
              <a:t>France24,fr 2 October 2013</a:t>
            </a:r>
          </a:p>
          <a:p>
            <a:pPr eaLnBrk="1" hangingPunct="1"/>
            <a:r>
              <a:rPr lang="en-GB" altLang="fr-FR" sz="2800" dirty="0" smtClean="0"/>
              <a:t>This recommendation constitutes a threat to companies like </a:t>
            </a:r>
            <a:r>
              <a:rPr lang="en-GB" altLang="fr-FR" sz="2800" dirty="0" smtClean="0"/>
              <a:t>Redbull</a:t>
            </a:r>
            <a:r>
              <a:rPr lang="en-GB" altLang="fr-FR" sz="2800" dirty="0" smtClean="0"/>
              <a:t>, Monster and Burn</a:t>
            </a:r>
          </a:p>
        </p:txBody>
      </p:sp>
      <p:sp>
        <p:nvSpPr>
          <p:cNvPr id="18436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fr-FR" altLang="fr-FR" dirty="0" smtClean="0">
                <a:solidFill>
                  <a:srgbClr val="FFFFFF"/>
                </a:solidFill>
              </a:rPr>
              <a:t>Laurence Chérel  &amp;  Catherine Madrid IUT TC Bordeaux</a:t>
            </a:r>
            <a:endParaRPr lang="fr-FR" altLang="fr-F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/>
              <a:t>NOTE</a:t>
            </a:r>
            <a:r>
              <a:rPr lang="fr-FR" sz="2800" dirty="0" smtClean="0"/>
              <a:t>:</a:t>
            </a:r>
            <a:endParaRPr lang="fr-FR" sz="2800" dirty="0"/>
          </a:p>
        </p:txBody>
      </p:sp>
      <p:sp>
        <p:nvSpPr>
          <p:cNvPr id="32771" name="Espace réservé du contenu 2"/>
          <p:cNvSpPr>
            <a:spLocks noGrp="1"/>
          </p:cNvSpPr>
          <p:nvPr>
            <p:ph idx="1"/>
          </p:nvPr>
        </p:nvSpPr>
        <p:spPr>
          <a:xfrm>
            <a:off x="539750" y="1125538"/>
            <a:ext cx="7772400" cy="3733800"/>
          </a:xfrm>
        </p:spPr>
        <p:txBody>
          <a:bodyPr/>
          <a:lstStyle/>
          <a:p>
            <a:r>
              <a:rPr lang="en-GB" altLang="fr-FR" sz="2800" dirty="0" smtClean="0"/>
              <a:t>a trend, or a player can be a threat to a company AND an opportunity for another company</a:t>
            </a:r>
          </a:p>
          <a:p>
            <a:r>
              <a:rPr lang="en-GB" altLang="fr-FR" sz="2800" dirty="0" smtClean="0"/>
              <a:t>It is therefore on the basis of the company or the product that the environment is assessed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Laurence Chérel  &amp;  Catherine Madrid IUT TC Bordeaux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-242888"/>
            <a:ext cx="7772400" cy="1143001"/>
          </a:xfrm>
        </p:spPr>
        <p:txBody>
          <a:bodyPr/>
          <a:lstStyle/>
          <a:p>
            <a:pPr>
              <a:defRPr/>
            </a:pPr>
            <a:r>
              <a:rPr lang="en-GB" sz="3200" i="1" dirty="0" smtClean="0"/>
              <a:t>FOr example: </a:t>
            </a:r>
            <a:endParaRPr lang="en-GB" sz="3200" i="1" dirty="0"/>
          </a:p>
        </p:txBody>
      </p:sp>
      <p:sp>
        <p:nvSpPr>
          <p:cNvPr id="33795" name="Espace réservé du contenu 2"/>
          <p:cNvSpPr>
            <a:spLocks noGrp="1"/>
          </p:cNvSpPr>
          <p:nvPr>
            <p:ph idx="1"/>
          </p:nvPr>
        </p:nvSpPr>
        <p:spPr>
          <a:xfrm>
            <a:off x="539750" y="836613"/>
            <a:ext cx="7772400" cy="3733800"/>
          </a:xfrm>
        </p:spPr>
        <p:txBody>
          <a:bodyPr/>
          <a:lstStyle/>
          <a:p>
            <a:pPr>
              <a:buClr>
                <a:srgbClr val="D34817"/>
              </a:buClr>
            </a:pPr>
            <a:r>
              <a:rPr lang="en-GB" altLang="fr-FR" sz="2800" dirty="0" smtClean="0">
                <a:solidFill>
                  <a:srgbClr val="FFFFFF"/>
                </a:solidFill>
              </a:rPr>
              <a:t> Efforts at joining together to reduce the environmental footprint, which are reflected in the success of carpooling, and which can be an opportunity for the companies organising it and a threat for the SNCF railway company</a:t>
            </a:r>
          </a:p>
          <a:p>
            <a:r>
              <a:rPr lang="en-GB" altLang="fr-FR" sz="2400" i="1" dirty="0" smtClean="0"/>
              <a:t>The sector leader in France is Blablacar </a:t>
            </a:r>
            <a:r>
              <a:rPr lang="en-GB" altLang="fr-FR" sz="2400" i="1" dirty="0" smtClean="0">
                <a:hlinkClick r:id="rId2"/>
              </a:rPr>
              <a:t>–</a:t>
            </a:r>
            <a:r>
              <a:rPr lang="en-GB" altLang="fr-FR" sz="2400" i="1" dirty="0" smtClean="0"/>
              <a:t>which claims to transport 600,000 persons per month in Europe and is aiming to hit a monthly </a:t>
            </a:r>
            <a:r>
              <a:rPr lang="en-GB" altLang="fr-FR" sz="2400" i="1" dirty="0" smtClean="0"/>
              <a:t>mark </a:t>
            </a:r>
            <a:r>
              <a:rPr lang="en-GB" altLang="fr-FR" sz="2400" i="1" dirty="0" smtClean="0"/>
              <a:t>of 900,000 </a:t>
            </a:r>
            <a:r>
              <a:rPr lang="en-GB" altLang="fr-FR" sz="2400" i="1" dirty="0" smtClean="0"/>
              <a:t>in </a:t>
            </a:r>
            <a:r>
              <a:rPr lang="en-GB" altLang="fr-FR" sz="2400" i="1" dirty="0" smtClean="0"/>
              <a:t>Europe next year, that is, the equivalent of Eurostar’s traffic</a:t>
            </a:r>
            <a:r>
              <a:rPr lang="en-GB" altLang="fr-FR" sz="2400" dirty="0" smtClean="0"/>
              <a:t>.</a:t>
            </a:r>
            <a:r>
              <a:rPr lang="en-GB" altLang="fr-FR" dirty="0" smtClean="0"/>
              <a:t> </a:t>
            </a:r>
          </a:p>
          <a:p>
            <a:r>
              <a:rPr lang="en-GB" altLang="fr-FR" dirty="0" smtClean="0"/>
              <a:t>la tribune,fr, 9 Sept  2013</a:t>
            </a:r>
          </a:p>
          <a:p>
            <a:r>
              <a:rPr lang="en-GB" altLang="fr-FR" dirty="0" smtClean="0"/>
              <a:t>  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Laurence Chérel  &amp;  Catherine Madrid IUT TC Bordeaux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0" name="Picture 8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9177" b="16353"/>
          <a:stretch/>
        </p:blipFill>
        <p:spPr bwMode="auto">
          <a:xfrm>
            <a:off x="3779912" y="132955"/>
            <a:ext cx="5019311" cy="242698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Laurence Chérel  &amp;  Catherine Madrid IUT TC Bordeaux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sz="quarter" idx="13"/>
          </p:nvPr>
        </p:nvSpPr>
        <p:spPr>
          <a:xfrm>
            <a:off x="755650" y="1973263"/>
            <a:ext cx="5832475" cy="3616325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GB" altLang="fr-FR" sz="3200" dirty="0" smtClean="0"/>
              <a:t>A company cannot be considered in isolation: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GB" altLang="fr-FR" sz="3200" dirty="0" smtClean="0"/>
              <a:t>The environment refers to all of the players and trends outside of the company which influence the company and its outcomes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200" dirty="0" smtClean="0"/>
              <a:t>EXTERNAL DiagnosiS: An exAmple OF A SUMMARY OVERVIEW</a:t>
            </a:r>
            <a:endParaRPr lang="en-GB" sz="3200" dirty="0"/>
          </a:p>
        </p:txBody>
      </p:sp>
      <p:graphicFrame>
        <p:nvGraphicFramePr>
          <p:cNvPr id="35866" name="Group 26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25964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topics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opportunities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threats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economy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competition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legislation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81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fr-FR" altLang="fr-FR" dirty="0" smtClean="0">
                <a:solidFill>
                  <a:srgbClr val="FFFFFF"/>
                </a:solidFill>
              </a:rPr>
              <a:t>Laurence Chérel  &amp;  Catherine Madrid IUT TC Bordeaux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2800" dirty="0" smtClean="0"/>
              <a:t>IDENTIFying the crucial VARIABLES</a:t>
            </a:r>
            <a:endParaRPr lang="en-GB" sz="2800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052513"/>
            <a:ext cx="8964612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fr-FR" sz="2800" dirty="0" smtClean="0"/>
              <a:t>Obtaining a (long) list of opportunities and threats is not enough</a:t>
            </a:r>
          </a:p>
          <a:p>
            <a:pPr eaLnBrk="1" hangingPunct="1">
              <a:lnSpc>
                <a:spcPct val="90000"/>
              </a:lnSpc>
            </a:pPr>
            <a:r>
              <a:rPr lang="en-GB" altLang="fr-FR" sz="2800" dirty="0" smtClean="0"/>
              <a:t>They must be ranked according to:</a:t>
            </a:r>
          </a:p>
          <a:p>
            <a:pPr eaLnBrk="1" hangingPunct="1">
              <a:lnSpc>
                <a:spcPct val="90000"/>
              </a:lnSpc>
            </a:pPr>
            <a:r>
              <a:rPr lang="en-GB" altLang="fr-FR" sz="2800" dirty="0" smtClean="0"/>
              <a:t>the term of the opportunities or threats discovered (long-term or short-term)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fr-FR" sz="2800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fr-FR" sz="2800" dirty="0" smtClean="0"/>
              <a:t>their degree of influence (low or high)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fr-FR" sz="2800" dirty="0" smtClean="0"/>
              <a:t>Categorise the variables in the resulting table</a:t>
            </a:r>
            <a:endParaRPr lang="en-GB" altLang="fr-FR" dirty="0" smtClean="0"/>
          </a:p>
        </p:txBody>
      </p:sp>
      <p:sp>
        <p:nvSpPr>
          <p:cNvPr id="20484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fr-FR" altLang="fr-FR" dirty="0" smtClean="0">
                <a:solidFill>
                  <a:srgbClr val="FFFFFF"/>
                </a:solidFill>
              </a:rPr>
              <a:t>Laurence Chérel  &amp;  Catherine Madrid IUT TC Bordeaux</a:t>
            </a:r>
            <a:endParaRPr lang="fr-FR" altLang="fr-F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identifYING THE CRUCIAL  variables</a:t>
            </a:r>
            <a:endParaRPr lang="en-GB" dirty="0"/>
          </a:p>
        </p:txBody>
      </p:sp>
      <p:sp>
        <p:nvSpPr>
          <p:cNvPr id="21507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fr-FR" altLang="fr-FR" dirty="0" smtClean="0">
                <a:solidFill>
                  <a:srgbClr val="FFFFFF"/>
                </a:solidFill>
              </a:rPr>
              <a:t>Laurence Chérel  &amp;  Catherine Madrid IUT TC Bordeaux</a:t>
            </a:r>
          </a:p>
        </p:txBody>
      </p:sp>
      <p:sp>
        <p:nvSpPr>
          <p:cNvPr id="36868" name="Line 3"/>
          <p:cNvSpPr>
            <a:spLocks noChangeShapeType="1"/>
          </p:cNvSpPr>
          <p:nvPr/>
        </p:nvSpPr>
        <p:spPr bwMode="auto">
          <a:xfrm>
            <a:off x="3563938" y="2133600"/>
            <a:ext cx="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6869" name="Line 4"/>
          <p:cNvSpPr>
            <a:spLocks noChangeShapeType="1"/>
          </p:cNvSpPr>
          <p:nvPr/>
        </p:nvSpPr>
        <p:spPr bwMode="auto">
          <a:xfrm>
            <a:off x="1295400" y="2971800"/>
            <a:ext cx="708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6870" name="Line 5"/>
          <p:cNvSpPr>
            <a:spLocks noChangeShapeType="1"/>
          </p:cNvSpPr>
          <p:nvPr/>
        </p:nvSpPr>
        <p:spPr bwMode="auto">
          <a:xfrm>
            <a:off x="1187450" y="3933825"/>
            <a:ext cx="708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6871" name="Line 6"/>
          <p:cNvSpPr>
            <a:spLocks noChangeShapeType="1"/>
          </p:cNvSpPr>
          <p:nvPr/>
        </p:nvSpPr>
        <p:spPr bwMode="auto">
          <a:xfrm>
            <a:off x="6096000" y="21336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1219200" y="5181600"/>
            <a:ext cx="708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1331913" y="2276475"/>
            <a:ext cx="2232025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altLang="fr-FR" sz="2000" b="1" dirty="0" smtClean="0">
                <a:latin typeface="Comic Sans MS" pitchFamily="66" charset="0"/>
              </a:rPr>
              <a:t>Threats </a:t>
            </a:r>
          </a:p>
          <a:p>
            <a:r>
              <a:rPr lang="en-GB" altLang="fr-FR" sz="2000" b="1" dirty="0" smtClean="0">
                <a:latin typeface="Comic Sans MS" pitchFamily="66" charset="0"/>
              </a:rPr>
              <a:t>or opportunities</a:t>
            </a:r>
            <a:endParaRPr lang="en-GB" altLang="fr-FR" sz="2000" b="1" dirty="0">
              <a:latin typeface="Comic Sans MS" pitchFamily="66" charset="0"/>
            </a:endParaRP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3733800" y="2292350"/>
            <a:ext cx="1593706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altLang="fr-FR" sz="1600" b="1" dirty="0" smtClean="0">
                <a:latin typeface="Comic Sans MS" pitchFamily="66" charset="0"/>
              </a:rPr>
              <a:t>High influence</a:t>
            </a:r>
            <a:endParaRPr lang="en-GB" altLang="fr-FR" sz="1600" b="1" dirty="0">
              <a:latin typeface="Comic Sans MS" pitchFamily="66" charset="0"/>
            </a:endParaRP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6324600" y="2292350"/>
            <a:ext cx="1513556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altLang="fr-FR" sz="1600" b="1" dirty="0" smtClean="0">
                <a:latin typeface="Comic Sans MS" pitchFamily="66" charset="0"/>
              </a:rPr>
              <a:t>Low influence</a:t>
            </a:r>
            <a:endParaRPr lang="en-GB" altLang="fr-FR" sz="1600" b="1" dirty="0">
              <a:latin typeface="Comic Sans MS" pitchFamily="66" charset="0"/>
            </a:endParaRP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1508125" y="3217863"/>
            <a:ext cx="163057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altLang="fr-FR" sz="2000" b="1" dirty="0" smtClean="0">
                <a:latin typeface="Comic Sans MS" pitchFamily="66" charset="0"/>
              </a:rPr>
              <a:t>Short-term</a:t>
            </a:r>
            <a:endParaRPr lang="en-GB" altLang="fr-FR" sz="2000" b="1" dirty="0">
              <a:latin typeface="Comic Sans MS" pitchFamily="66" charset="0"/>
            </a:endParaRP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1524000" y="4378325"/>
            <a:ext cx="147348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altLang="fr-FR" sz="2000" b="1" dirty="0" smtClean="0">
                <a:latin typeface="Comic Sans MS" pitchFamily="66" charset="0"/>
              </a:rPr>
              <a:t>Long-term</a:t>
            </a:r>
            <a:endParaRPr lang="en-GB" altLang="fr-FR" sz="2000" b="1" dirty="0">
              <a:latin typeface="Comic Sans MS" pitchFamily="66" charset="0"/>
            </a:endParaRP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3779838" y="3000375"/>
            <a:ext cx="1632178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fr-FR" sz="2400" b="1" i="1" dirty="0" smtClean="0">
                <a:solidFill>
                  <a:srgbClr val="003300"/>
                </a:solidFill>
                <a:latin typeface="Comic Sans MS" pitchFamily="66" charset="0"/>
              </a:rPr>
              <a:t> </a:t>
            </a:r>
            <a:r>
              <a:rPr lang="en-GB" altLang="fr-FR" sz="2400" b="1" i="1" dirty="0" smtClean="0">
                <a:solidFill>
                  <a:srgbClr val="003300"/>
                </a:solidFill>
                <a:latin typeface="Comic Sans MS" pitchFamily="66" charset="0"/>
              </a:rPr>
              <a:t>Crucial</a:t>
            </a:r>
            <a:br>
              <a:rPr lang="en-GB" altLang="fr-FR" sz="2400" b="1" i="1" dirty="0" smtClean="0">
                <a:solidFill>
                  <a:srgbClr val="003300"/>
                </a:solidFill>
                <a:latin typeface="Comic Sans MS" pitchFamily="66" charset="0"/>
              </a:rPr>
            </a:br>
            <a:r>
              <a:rPr lang="en-GB" altLang="fr-FR" sz="2400" b="1" i="1" dirty="0" smtClean="0">
                <a:solidFill>
                  <a:srgbClr val="003300"/>
                </a:solidFill>
                <a:latin typeface="Comic Sans MS" pitchFamily="66" charset="0"/>
              </a:rPr>
              <a:t>variables </a:t>
            </a:r>
            <a:endParaRPr lang="en-GB" altLang="fr-FR" sz="2400" b="1" dirty="0">
              <a:solidFill>
                <a:srgbClr val="003300"/>
              </a:solidFill>
              <a:latin typeface="Comic Sans MS" pitchFamily="66" charset="0"/>
            </a:endParaRP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6019800" y="3333750"/>
            <a:ext cx="317500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fr-FR" sz="2400" b="1" i="1" dirty="0">
                <a:latin typeface="Comic Sans MS" pitchFamily="66" charset="0"/>
              </a:rPr>
              <a:t> </a:t>
            </a:r>
            <a:endParaRPr lang="fr-FR" altLang="fr-FR" sz="2400" b="1" dirty="0">
              <a:latin typeface="Comic Sans MS" pitchFamily="66" charset="0"/>
            </a:endParaRP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5724525" y="4114800"/>
            <a:ext cx="3024188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altLang="fr-FR" sz="2400" b="1" dirty="0">
                <a:latin typeface="Comic Sans MS" pitchFamily="66" charset="0"/>
              </a:rPr>
              <a:t> </a:t>
            </a:r>
          </a:p>
        </p:txBody>
      </p:sp>
      <p:sp>
        <p:nvSpPr>
          <p:cNvPr id="36881" name="Rectangle 17"/>
          <p:cNvSpPr>
            <a:spLocks noChangeArrowheads="1"/>
          </p:cNvSpPr>
          <p:nvPr/>
        </p:nvSpPr>
        <p:spPr bwMode="auto">
          <a:xfrm>
            <a:off x="3779838" y="4221163"/>
            <a:ext cx="2160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fr-FR" altLang="fr-FR" sz="2400" b="1" i="1" dirty="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2800" i="1" dirty="0" smtClean="0"/>
              <a:t>FOr exAmple : </a:t>
            </a:r>
            <a:endParaRPr lang="en-GB" sz="2800" i="1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fr-FR" dirty="0" smtClean="0">
                <a:solidFill>
                  <a:schemeClr val="hlink"/>
                </a:solidFill>
              </a:rPr>
              <a:t> </a:t>
            </a:r>
            <a:r>
              <a:rPr lang="en-GB" altLang="fr-FR" sz="2400" i="1" dirty="0" smtClean="0"/>
              <a:t>The new Nokia Lumia 1020, available in France from today, is equipped with a 41 million pixel </a:t>
            </a:r>
            <a:r>
              <a:rPr lang="en-GB" altLang="fr-FR" sz="2400" i="1" dirty="0" smtClean="0"/>
              <a:t>sensor, a </a:t>
            </a:r>
            <a:r>
              <a:rPr lang="en-GB" altLang="fr-FR" sz="2400" i="1" dirty="0" smtClean="0"/>
              <a:t>first of its </a:t>
            </a:r>
            <a:r>
              <a:rPr lang="en-GB" altLang="fr-FR" sz="2400" i="1" dirty="0" smtClean="0"/>
              <a:t>kind. In </a:t>
            </a:r>
            <a:r>
              <a:rPr lang="en-GB" altLang="fr-FR" sz="2400" i="1" dirty="0" smtClean="0"/>
              <a:t>comparison, the iPhone 5 includes an 8 million pixel sensor and the Galaxy S4 from Samsung a 13 million pixel sensor.  The Lumia 1020 is also  equipped with an optical stabiliser identical to those found in digital compact cameras</a:t>
            </a:r>
            <a:r>
              <a:rPr lang="en-GB" altLang="fr-FR" i="1" dirty="0" smtClean="0"/>
              <a:t>. </a:t>
            </a:r>
            <a:r>
              <a:rPr lang="en-GB" altLang="fr-FR" sz="1800" i="1" dirty="0" smtClean="0"/>
              <a:t>Lesechos,fr 2 October 2013</a:t>
            </a:r>
          </a:p>
          <a:p>
            <a:pPr eaLnBrk="1" hangingPunct="1">
              <a:lnSpc>
                <a:spcPct val="90000"/>
              </a:lnSpc>
            </a:pPr>
            <a:r>
              <a:rPr lang="en-GB" altLang="fr-FR" dirty="0" smtClean="0"/>
              <a:t>The launch of this product is a significant, short-term threat to camera manufacturers who need to plan a marketing response,</a:t>
            </a:r>
          </a:p>
        </p:txBody>
      </p:sp>
      <p:sp>
        <p:nvSpPr>
          <p:cNvPr id="22532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fr-FR" altLang="fr-FR" dirty="0" smtClean="0">
                <a:solidFill>
                  <a:srgbClr val="FFFFFF"/>
                </a:solidFill>
              </a:rPr>
              <a:t>Laurence Chérel  &amp;  Catherine Madrid IUT TC Bordeaux</a:t>
            </a:r>
            <a:endParaRPr lang="fr-FR" altLang="fr-F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0" y="1557338"/>
            <a:ext cx="8380413" cy="3641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fr-FR" sz="2800" dirty="0" smtClean="0">
                <a:solidFill>
                  <a:srgbClr val="CC3300"/>
                </a:solidFill>
              </a:rPr>
              <a:t>APPLICATION </a:t>
            </a:r>
            <a:r>
              <a:rPr lang="en-GB" altLang="fr-FR" sz="2800" dirty="0" smtClean="0">
                <a:solidFill>
                  <a:srgbClr val="CC3300"/>
                </a:solidFill>
              </a:rPr>
              <a:t>TO THE PFR PRODUCT</a:t>
            </a:r>
            <a:endParaRPr lang="en-GB" altLang="fr-FR" sz="28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fr-FR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en-GB" altLang="fr-FR" sz="2400" dirty="0" smtClean="0"/>
              <a:t>Identify the trends which have a potential impact on YOUR PFR</a:t>
            </a:r>
            <a:r>
              <a:rPr lang="en-GB" altLang="fr-FR" sz="2400" dirty="0" smtClean="0">
                <a:solidFill>
                  <a:srgbClr val="FFFF00"/>
                </a:solidFill>
              </a:rPr>
              <a:t> </a:t>
            </a:r>
            <a:r>
              <a:rPr lang="en-GB" altLang="fr-FR" sz="2400" dirty="0" smtClean="0"/>
              <a:t>PRODUCT </a:t>
            </a:r>
            <a:r>
              <a:rPr lang="en-GB" altLang="fr-FR" sz="2400" dirty="0" smtClean="0"/>
              <a:t>and </a:t>
            </a:r>
            <a:r>
              <a:rPr lang="en-GB" altLang="fr-FR" sz="2400" dirty="0" smtClean="0"/>
              <a:t>characterise them in terms of opportunities and threats,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fr-FR" sz="2400" dirty="0" smtClean="0"/>
              <a:t>Justify your interpretations,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fr-FR" sz="2400" dirty="0" smtClean="0"/>
              <a:t>Present your conclusions in a summarised format,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fr-FR" sz="2400" dirty="0" smtClean="0"/>
              <a:t>Round off this analysis component with a template and a brief comment on the crucial variables.</a:t>
            </a:r>
            <a:endParaRPr lang="en-GB" altLang="fr-FR" sz="2800" dirty="0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Laurence Chérel  &amp;  Catherine Madrid IUT TC Bordeaux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4213" y="0"/>
            <a:ext cx="7772400" cy="1143000"/>
          </a:xfrm>
          <a:noFill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GB" altLang="fr-FR" cap="none" dirty="0" smtClean="0"/>
              <a:t>A few pointers for getting started</a:t>
            </a:r>
            <a:r>
              <a:rPr lang="fr-FR" altLang="fr-FR" cap="none" dirty="0" smtClean="0"/>
              <a:t>: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4294967295"/>
          </p:nvPr>
        </p:nvSpPr>
        <p:spPr>
          <a:xfrm>
            <a:off x="611188" y="1052513"/>
            <a:ext cx="7772400" cy="4525962"/>
          </a:xfrm>
        </p:spPr>
        <p:txBody>
          <a:bodyPr/>
          <a:lstStyle/>
          <a:p>
            <a:r>
              <a:rPr lang="en-GB" altLang="fr-FR" sz="2800" dirty="0" smtClean="0"/>
              <a:t>The tutorial discussion on “What sales and marketing innovations </a:t>
            </a:r>
            <a:r>
              <a:rPr lang="en-GB" altLang="fr-FR" sz="2800" dirty="0" smtClean="0"/>
              <a:t>should one</a:t>
            </a:r>
            <a:r>
              <a:rPr lang="en-GB" altLang="fr-FR" sz="2800" dirty="0" smtClean="0"/>
              <a:t> create </a:t>
            </a:r>
            <a:r>
              <a:rPr lang="en-GB" altLang="fr-FR" sz="2800" dirty="0" smtClean="0"/>
              <a:t>in view of consumers’ expectations? » (document on line) </a:t>
            </a:r>
          </a:p>
          <a:p>
            <a:r>
              <a:rPr lang="en-GB" altLang="fr-FR" sz="2800" dirty="0" smtClean="0"/>
              <a:t>In the market analysis you quantified your theoretical demand. Are the affected consumers likely to increase or decrease in number? </a:t>
            </a:r>
          </a:p>
          <a:p>
            <a:r>
              <a:rPr lang="en-GB" altLang="fr-FR" sz="2800" dirty="0" smtClean="0"/>
              <a:t>How are the markets for the main products and substitute products that you have identified changing?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40963" name="Espace réservé du contenu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/>
          <a:lstStyle/>
          <a:p>
            <a:r>
              <a:rPr lang="en-GB" sz="2800" dirty="0" smtClean="0"/>
              <a:t>What are the assessments of the Porter forces? A low degree of rivalry constitutes an opportunity, a strong threat from substitute products a …threat etc.</a:t>
            </a:r>
          </a:p>
          <a:p>
            <a:r>
              <a:rPr lang="en-GB" sz="2800" dirty="0" smtClean="0"/>
              <a:t>The publication you will choose as applied reading will provide more general ideas which you will analyse in terms of opportunities/threats</a:t>
            </a:r>
            <a:endParaRPr lang="en-GB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Laurence Chérel  &amp;  Catherine Madrid IUT TC Bordeaux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u contenu 4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/>
          <a:lstStyle/>
          <a:p>
            <a:pPr eaLnBrk="1" hangingPunct="1"/>
            <a:r>
              <a:rPr lang="en-GB" altLang="fr-FR" sz="3200" dirty="0" smtClean="0"/>
              <a:t>It is therefore a complex whole</a:t>
            </a:r>
          </a:p>
          <a:p>
            <a:pPr eaLnBrk="1" hangingPunct="1"/>
            <a:r>
              <a:rPr lang="en-GB" altLang="fr-FR" sz="3200" dirty="0" smtClean="0"/>
              <a:t>Possessed of multiple components</a:t>
            </a:r>
          </a:p>
          <a:p>
            <a:pPr eaLnBrk="1" hangingPunct="1"/>
            <a:r>
              <a:rPr lang="en-GB" altLang="fr-FR" sz="3200" dirty="0" smtClean="0"/>
              <a:t>Understanding the environment requires analytical tools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Laurence Chérel  &amp;  Catherine Madrid IUT TC Bordeaux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THE CHECKLISTS FOR ANALYSIS OF THE ENVIRONMENT</a:t>
            </a:r>
            <a:endParaRPr lang="en-GB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00200"/>
            <a:ext cx="864235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fr-FR" sz="32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fr-FR" sz="3200" dirty="0" smtClean="0"/>
          </a:p>
          <a:p>
            <a:pPr lvl="1" eaLnBrk="1" hangingPunct="1">
              <a:lnSpc>
                <a:spcPct val="80000"/>
              </a:lnSpc>
            </a:pPr>
            <a:r>
              <a:rPr lang="en-GB" altLang="fr-FR" sz="2800" dirty="0" smtClean="0"/>
              <a:t>Distinguishing </a:t>
            </a:r>
            <a:r>
              <a:rPr lang="en-GB" altLang="fr-FR" sz="2800" dirty="0" smtClean="0"/>
              <a:t>between general and specific environments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fr-FR" sz="2800" dirty="0" smtClean="0"/>
              <a:t>Investigating </a:t>
            </a:r>
            <a:r>
              <a:rPr lang="en-GB" altLang="fr-FR" sz="2800" dirty="0" smtClean="0"/>
              <a:t>the trends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fr-FR" sz="2800" dirty="0" smtClean="0"/>
              <a:t>Identifying </a:t>
            </a:r>
            <a:r>
              <a:rPr lang="en-GB" altLang="fr-FR" sz="2800" dirty="0" smtClean="0"/>
              <a:t>the players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fr-FR" sz="2800" dirty="0" smtClean="0"/>
              <a:t>Understanding the influences</a:t>
            </a:r>
            <a:endParaRPr lang="en-GB" altLang="fr-FR" sz="2800" dirty="0" smtClean="0"/>
          </a:p>
          <a:p>
            <a:pPr lvl="1" eaLnBrk="1" hangingPunct="1">
              <a:lnSpc>
                <a:spcPct val="80000"/>
              </a:lnSpc>
            </a:pPr>
            <a:r>
              <a:rPr lang="en-GB" altLang="fr-FR" sz="2800" dirty="0" smtClean="0"/>
              <a:t>Having an overview of the </a:t>
            </a:r>
            <a:r>
              <a:rPr lang="en-GB" altLang="fr-FR" sz="2800" dirty="0" smtClean="0"/>
              <a:t>crucial variables</a:t>
            </a:r>
          </a:p>
          <a:p>
            <a:pPr lvl="1" eaLnBrk="1" hangingPunct="1">
              <a:lnSpc>
                <a:spcPct val="80000"/>
              </a:lnSpc>
            </a:pPr>
            <a:endParaRPr lang="en-GB" altLang="fr-FR" sz="2800" dirty="0" smtClean="0"/>
          </a:p>
          <a:p>
            <a:pPr eaLnBrk="1" hangingPunct="1">
              <a:lnSpc>
                <a:spcPct val="80000"/>
              </a:lnSpc>
            </a:pPr>
            <a:endParaRPr lang="en-GB" altLang="fr-FR" sz="3600" dirty="0" smtClean="0"/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GB" altLang="fr-FR" sz="2800" dirty="0" smtClean="0"/>
              <a:t> </a:t>
            </a:r>
          </a:p>
        </p:txBody>
      </p:sp>
      <p:sp>
        <p:nvSpPr>
          <p:cNvPr id="9220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>
            <a:off x="250825" y="5949950"/>
            <a:ext cx="2895600" cy="365125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fr-FR" altLang="fr-FR" dirty="0" smtClean="0">
                <a:solidFill>
                  <a:srgbClr val="FFFFFF"/>
                </a:solidFill>
              </a:rPr>
              <a:t>Laurence Chérel  &amp;  Catherine Madrid IUT TC Bordeaux</a:t>
            </a:r>
            <a:endParaRPr lang="fr-FR" altLang="fr-F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u contenu 2"/>
          <p:cNvSpPr>
            <a:spLocks noGrp="1"/>
          </p:cNvSpPr>
          <p:nvPr>
            <p:ph idx="1"/>
          </p:nvPr>
        </p:nvSpPr>
        <p:spPr>
          <a:xfrm>
            <a:off x="250825" y="188913"/>
            <a:ext cx="8713788" cy="4608512"/>
          </a:xfrm>
        </p:spPr>
        <p:txBody>
          <a:bodyPr/>
          <a:lstStyle/>
          <a:p>
            <a:pPr eaLnBrk="1" hangingPunct="1"/>
            <a:r>
              <a:rPr lang="en-GB" altLang="fr-FR" sz="3200" dirty="0" smtClean="0"/>
              <a:t>The distinction between specific and general environments can be viewed alongside the distinction made between macro and micro-economic approaches </a:t>
            </a:r>
          </a:p>
          <a:p>
            <a:pPr eaLnBrk="1" hangingPunct="1"/>
            <a:r>
              <a:rPr lang="en-GB" altLang="fr-FR" sz="3200" dirty="0" smtClean="0"/>
              <a:t>The general environment is less subject to control by the company; it encompasses several categories of trends</a:t>
            </a:r>
          </a:p>
          <a:p>
            <a:pPr eaLnBrk="1" hangingPunct="1"/>
            <a:r>
              <a:rPr lang="en-GB" altLang="fr-FR" sz="3200" dirty="0" smtClean="0"/>
              <a:t>The specific environment encompasses the elements which have a direct impact on the company. The company can more or less interact with these elements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Laurence Chérel  &amp;  Catherine Madrid IUT TC Bordeaux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gEnEral</a:t>
            </a:r>
            <a:r>
              <a:rPr lang="en-GB" dirty="0" smtClean="0"/>
              <a:t> / </a:t>
            </a:r>
            <a:r>
              <a:rPr lang="en-GB" dirty="0" smtClean="0"/>
              <a:t>spEcifiC</a:t>
            </a:r>
            <a:r>
              <a:rPr lang="en-GB" dirty="0" smtClean="0"/>
              <a:t> Environment </a:t>
            </a:r>
            <a:endParaRPr lang="en-GB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412875"/>
            <a:ext cx="8964612" cy="48958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fr-FR" dirty="0" smtClean="0">
                <a:solidFill>
                  <a:srgbClr val="003300"/>
                </a:solidFill>
              </a:rPr>
              <a:t>NOT </a:t>
            </a:r>
            <a:r>
              <a:rPr lang="en-GB" altLang="fr-FR" dirty="0" smtClean="0">
                <a:solidFill>
                  <a:srgbClr val="003300"/>
                </a:solidFill>
              </a:rPr>
              <a:t>SUBJECT TO CONTROL</a:t>
            </a:r>
            <a:endParaRPr lang="en-GB" altLang="fr-FR" dirty="0" smtClean="0">
              <a:solidFill>
                <a:srgbClr val="003300"/>
              </a:solidFill>
            </a:endParaRPr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3708400" y="1412875"/>
            <a:ext cx="4679950" cy="187166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CCFF66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fr-FR" dirty="0" smtClean="0">
                <a:solidFill>
                  <a:schemeClr val="accent2"/>
                </a:solidFill>
                <a:latin typeface="Comic Sans MS" pitchFamily="66" charset="0"/>
              </a:rPr>
              <a:t>GENERAL ENVIRONMENT: </a:t>
            </a:r>
          </a:p>
          <a:p>
            <a:pPr algn="ctr" eaLnBrk="1" hangingPunct="1">
              <a:defRPr/>
            </a:pPr>
            <a:r>
              <a:rPr lang="en-GB" altLang="fr-FR" dirty="0" smtClean="0">
                <a:solidFill>
                  <a:schemeClr val="accent2"/>
                </a:solidFill>
                <a:latin typeface="Comic Sans MS" pitchFamily="66" charset="0"/>
              </a:rPr>
              <a:t>TRENDS</a:t>
            </a:r>
          </a:p>
          <a:p>
            <a:pPr algn="ctr" eaLnBrk="1" hangingPunct="1">
              <a:defRPr/>
            </a:pPr>
            <a:r>
              <a:rPr lang="en-GB" altLang="fr-FR" dirty="0" smtClean="0">
                <a:solidFill>
                  <a:schemeClr val="accent2"/>
                </a:solidFill>
                <a:latin typeface="Comic Sans MS" pitchFamily="66" charset="0"/>
              </a:rPr>
              <a:t>(Economy, politics, culture,</a:t>
            </a:r>
          </a:p>
          <a:p>
            <a:pPr algn="ctr" eaLnBrk="1" hangingPunct="1">
              <a:defRPr/>
            </a:pPr>
            <a:r>
              <a:rPr lang="en-GB" altLang="fr-FR" dirty="0" smtClean="0">
                <a:solidFill>
                  <a:schemeClr val="accent2"/>
                </a:solidFill>
                <a:latin typeface="Comic Sans MS" pitchFamily="66" charset="0"/>
              </a:rPr>
              <a:t> technology, demographics, </a:t>
            </a:r>
          </a:p>
          <a:p>
            <a:pPr algn="ctr" eaLnBrk="1" hangingPunct="1">
              <a:defRPr/>
            </a:pPr>
            <a:r>
              <a:rPr lang="en-GB" altLang="fr-FR" dirty="0" smtClean="0">
                <a:solidFill>
                  <a:schemeClr val="accent2"/>
                </a:solidFill>
                <a:latin typeface="Comic Sans MS" pitchFamily="66" charset="0"/>
              </a:rPr>
              <a:t>sociology, etc.)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3635375" y="3789363"/>
            <a:ext cx="4968875" cy="165576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CCFF66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fr-FR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SPECIFIC ENVIRONMENT: </a:t>
            </a:r>
          </a:p>
          <a:p>
            <a:pPr algn="ctr" eaLnBrk="1" hangingPunct="1">
              <a:defRPr/>
            </a:pPr>
            <a:r>
              <a:rPr lang="en-GB" altLang="fr-FR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PLAYERS</a:t>
            </a:r>
          </a:p>
          <a:p>
            <a:pPr algn="ctr" eaLnBrk="1" hangingPunct="1">
              <a:defRPr/>
            </a:pPr>
            <a:r>
              <a:rPr lang="en-GB" altLang="fr-FR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(markets, partners, customers/audiences, </a:t>
            </a:r>
          </a:p>
          <a:p>
            <a:pPr algn="ctr" eaLnBrk="1" hangingPunct="1">
              <a:defRPr/>
            </a:pPr>
            <a:r>
              <a:rPr lang="en-GB" altLang="fr-FR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competitors, etc.</a:t>
            </a:r>
            <a:r>
              <a:rPr lang="en-GB" altLang="fr-FR" dirty="0" smtClean="0">
                <a:solidFill>
                  <a:srgbClr val="009900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20486" name="Line 8"/>
          <p:cNvSpPr>
            <a:spLocks noChangeShapeType="1"/>
          </p:cNvSpPr>
          <p:nvPr/>
        </p:nvSpPr>
        <p:spPr bwMode="auto">
          <a:xfrm>
            <a:off x="971550" y="1700808"/>
            <a:ext cx="0" cy="4032250"/>
          </a:xfrm>
          <a:prstGeom prst="line">
            <a:avLst/>
          </a:prstGeom>
          <a:noFill/>
          <a:ln w="76200">
            <a:solidFill>
              <a:srgbClr val="0096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0487" name="Rectangle 14"/>
          <p:cNvSpPr>
            <a:spLocks noChangeArrowheads="1"/>
          </p:cNvSpPr>
          <p:nvPr/>
        </p:nvSpPr>
        <p:spPr bwMode="auto">
          <a:xfrm>
            <a:off x="2843213" y="5805488"/>
            <a:ext cx="2282825" cy="503237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99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GB" altLang="fr-FR" sz="2400" dirty="0" smtClean="0">
                <a:solidFill>
                  <a:srgbClr val="FF0066"/>
                </a:solidFill>
                <a:latin typeface="Comic Sans MS" pitchFamily="66" charset="0"/>
              </a:rPr>
              <a:t>COMPANY</a:t>
            </a:r>
            <a:endParaRPr lang="en-GB" altLang="fr-FR" sz="2400" dirty="0">
              <a:solidFill>
                <a:srgbClr val="FF0066"/>
              </a:solidFill>
              <a:latin typeface="Comic Sans MS" pitchFamily="66" charset="0"/>
            </a:endParaRPr>
          </a:p>
        </p:txBody>
      </p:sp>
      <p:sp>
        <p:nvSpPr>
          <p:cNvPr id="20488" name="AutoShape 17"/>
          <p:cNvSpPr>
            <a:spLocks noChangeArrowheads="1"/>
          </p:cNvSpPr>
          <p:nvPr/>
        </p:nvSpPr>
        <p:spPr bwMode="auto">
          <a:xfrm>
            <a:off x="3276600" y="5084763"/>
            <a:ext cx="414338" cy="649287"/>
          </a:xfrm>
          <a:prstGeom prst="upArrow">
            <a:avLst>
              <a:gd name="adj1" fmla="val 50000"/>
              <a:gd name="adj2" fmla="val 39176"/>
            </a:avLst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altLang="fr-FR" dirty="0"/>
          </a:p>
        </p:txBody>
      </p:sp>
      <p:sp>
        <p:nvSpPr>
          <p:cNvPr id="20489" name="AutoShape 18"/>
          <p:cNvSpPr>
            <a:spLocks noChangeArrowheads="1"/>
          </p:cNvSpPr>
          <p:nvPr/>
        </p:nvSpPr>
        <p:spPr bwMode="auto">
          <a:xfrm>
            <a:off x="3851275" y="5300663"/>
            <a:ext cx="485775" cy="433387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altLang="fr-FR" dirty="0"/>
          </a:p>
        </p:txBody>
      </p:sp>
      <p:sp>
        <p:nvSpPr>
          <p:cNvPr id="20490" name="AutoShape 19"/>
          <p:cNvSpPr>
            <a:spLocks noChangeArrowheads="1"/>
          </p:cNvSpPr>
          <p:nvPr/>
        </p:nvSpPr>
        <p:spPr bwMode="auto">
          <a:xfrm>
            <a:off x="2555875" y="5013325"/>
            <a:ext cx="431800" cy="647700"/>
          </a:xfrm>
          <a:prstGeom prst="up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fr-FR" altLang="fr-FR" dirty="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20491" name="AutoShape 20"/>
          <p:cNvSpPr>
            <a:spLocks noChangeArrowheads="1"/>
          </p:cNvSpPr>
          <p:nvPr/>
        </p:nvSpPr>
        <p:spPr bwMode="auto">
          <a:xfrm>
            <a:off x="4572000" y="5516563"/>
            <a:ext cx="504825" cy="217487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altLang="fr-FR" dirty="0"/>
          </a:p>
        </p:txBody>
      </p:sp>
      <p:sp>
        <p:nvSpPr>
          <p:cNvPr id="20492" name="Text Box 21"/>
          <p:cNvSpPr txBox="1">
            <a:spLocks noChangeArrowheads="1"/>
          </p:cNvSpPr>
          <p:nvPr/>
        </p:nvSpPr>
        <p:spPr bwMode="auto">
          <a:xfrm>
            <a:off x="447675" y="5661248"/>
            <a:ext cx="22268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altLang="fr-FR" sz="2400" dirty="0" smtClean="0">
                <a:solidFill>
                  <a:srgbClr val="003300"/>
                </a:solidFill>
                <a:latin typeface="Comic Sans MS" pitchFamily="66" charset="0"/>
              </a:rPr>
              <a:t>SUBJECT </a:t>
            </a:r>
            <a:br>
              <a:rPr lang="en-GB" altLang="fr-FR" sz="2400" dirty="0" smtClean="0">
                <a:solidFill>
                  <a:srgbClr val="003300"/>
                </a:solidFill>
                <a:latin typeface="Comic Sans MS" pitchFamily="66" charset="0"/>
              </a:rPr>
            </a:br>
            <a:r>
              <a:rPr lang="en-GB" altLang="fr-FR" sz="2400" dirty="0" smtClean="0">
                <a:solidFill>
                  <a:srgbClr val="003300"/>
                </a:solidFill>
                <a:latin typeface="Comic Sans MS" pitchFamily="66" charset="0"/>
              </a:rPr>
              <a:t>TO CONTROL</a:t>
            </a:r>
            <a:endParaRPr lang="en-GB" altLang="fr-FR" sz="2400" dirty="0">
              <a:solidFill>
                <a:srgbClr val="003300"/>
              </a:solidFill>
              <a:latin typeface="Comic Sans MS" pitchFamily="66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Laurence Chérel  &amp;  Catherine Madrid IUT TC Bordeaux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772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ExAmples</a:t>
            </a:r>
            <a:r>
              <a:rPr lang="en-GB" dirty="0" smtClean="0"/>
              <a:t> OF </a:t>
            </a:r>
            <a:r>
              <a:rPr lang="en-GB" dirty="0" smtClean="0"/>
              <a:t>tRENDS</a:t>
            </a:r>
            <a:endParaRPr lang="en-GB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0" y="1052513"/>
            <a:ext cx="9144000" cy="47132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fr-FR" sz="2800" dirty="0" smtClean="0">
                <a:solidFill>
                  <a:schemeClr val="hlink"/>
                </a:solidFill>
              </a:rPr>
              <a:t>Demographics</a:t>
            </a:r>
            <a:r>
              <a:rPr lang="en-GB" altLang="fr-FR" sz="2800" dirty="0" smtClean="0"/>
              <a:t>: birth rate, population aging, household size,</a:t>
            </a:r>
          </a:p>
          <a:p>
            <a:pPr eaLnBrk="1" hangingPunct="1">
              <a:lnSpc>
                <a:spcPct val="90000"/>
              </a:lnSpc>
            </a:pPr>
            <a:r>
              <a:rPr lang="en-GB" altLang="fr-FR" sz="2800" dirty="0" smtClean="0">
                <a:solidFill>
                  <a:schemeClr val="hlink"/>
                </a:solidFill>
              </a:rPr>
              <a:t>Economy</a:t>
            </a:r>
            <a:r>
              <a:rPr lang="en-GB" altLang="fr-FR" sz="2800" dirty="0" smtClean="0"/>
              <a:t>: purchasing power, budget structure, savings ratio</a:t>
            </a:r>
          </a:p>
          <a:p>
            <a:pPr eaLnBrk="1" hangingPunct="1">
              <a:lnSpc>
                <a:spcPct val="90000"/>
              </a:lnSpc>
            </a:pPr>
            <a:r>
              <a:rPr lang="en-GB" altLang="fr-FR" sz="2800" dirty="0" smtClean="0">
                <a:solidFill>
                  <a:schemeClr val="hlink"/>
                </a:solidFill>
              </a:rPr>
              <a:t>Legislation</a:t>
            </a:r>
            <a:r>
              <a:rPr lang="en-GB" altLang="fr-FR" sz="2800" dirty="0" smtClean="0"/>
              <a:t>: norms, labels, legal frameworks,</a:t>
            </a:r>
          </a:p>
          <a:p>
            <a:pPr eaLnBrk="1" hangingPunct="1">
              <a:lnSpc>
                <a:spcPct val="90000"/>
              </a:lnSpc>
            </a:pPr>
            <a:r>
              <a:rPr lang="en-GB" altLang="fr-FR" sz="2800" dirty="0" smtClean="0">
                <a:solidFill>
                  <a:schemeClr val="hlink"/>
                </a:solidFill>
              </a:rPr>
              <a:t>Sociology</a:t>
            </a:r>
            <a:r>
              <a:rPr lang="en-GB" altLang="fr-FR" sz="2800" dirty="0" smtClean="0"/>
              <a:t>: types of families (single-parent, reconstituted families)</a:t>
            </a:r>
          </a:p>
          <a:p>
            <a:pPr eaLnBrk="1" hangingPunct="1">
              <a:lnSpc>
                <a:spcPct val="90000"/>
              </a:lnSpc>
            </a:pPr>
            <a:r>
              <a:rPr lang="en-GB" altLang="fr-FR" sz="2800" dirty="0" smtClean="0">
                <a:solidFill>
                  <a:schemeClr val="hlink"/>
                </a:solidFill>
              </a:rPr>
              <a:t>Technology</a:t>
            </a:r>
            <a:r>
              <a:rPr lang="en-GB" altLang="fr-FR" sz="2800" dirty="0" smtClean="0"/>
              <a:t>: innovations, processes for the dissemination of innovation,</a:t>
            </a:r>
          </a:p>
          <a:p>
            <a:pPr eaLnBrk="1" hangingPunct="1">
              <a:lnSpc>
                <a:spcPct val="90000"/>
              </a:lnSpc>
            </a:pPr>
            <a:r>
              <a:rPr lang="en-GB" altLang="fr-FR" sz="2800" dirty="0" smtClean="0">
                <a:solidFill>
                  <a:schemeClr val="hlink"/>
                </a:solidFill>
              </a:rPr>
              <a:t>Culture</a:t>
            </a:r>
            <a:r>
              <a:rPr lang="en-GB" altLang="fr-FR" sz="2800" dirty="0" smtClean="0"/>
              <a:t>: values, beliefs, usage, etc.</a:t>
            </a:r>
          </a:p>
          <a:p>
            <a:pPr eaLnBrk="1" hangingPunct="1">
              <a:lnSpc>
                <a:spcPct val="90000"/>
              </a:lnSpc>
            </a:pPr>
            <a:endParaRPr lang="en-GB" altLang="fr-FR" sz="2800" dirty="0" smtClean="0"/>
          </a:p>
        </p:txBody>
      </p:sp>
      <p:sp>
        <p:nvSpPr>
          <p:cNvPr id="11268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fr-FR" altLang="fr-FR" dirty="0" smtClean="0">
                <a:solidFill>
                  <a:srgbClr val="FFFFFF"/>
                </a:solidFill>
              </a:rPr>
              <a:t>Laurence Chérel  &amp;  Catherine Madrid IUT TC Bordeaux</a:t>
            </a:r>
            <a:endParaRPr lang="fr-FR" altLang="fr-F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fr-FR" sz="2700" dirty="0" smtClean="0"/>
              <a:t>THE COMPANY IS CENTRAL TO SEVERAL SPECIFIC ENVIRONMENTS </a:t>
            </a:r>
            <a:endParaRPr lang="en-GB" dirty="0"/>
          </a:p>
        </p:txBody>
      </p:sp>
      <p:sp>
        <p:nvSpPr>
          <p:cNvPr id="22531" name="Espace réservé du contenu 2"/>
          <p:cNvSpPr>
            <a:spLocks noGrp="1"/>
          </p:cNvSpPr>
          <p:nvPr>
            <p:ph idx="1"/>
          </p:nvPr>
        </p:nvSpPr>
        <p:spPr>
          <a:xfrm>
            <a:off x="611188" y="1341438"/>
            <a:ext cx="7772400" cy="3733800"/>
          </a:xfrm>
        </p:spPr>
        <p:txBody>
          <a:bodyPr/>
          <a:lstStyle/>
          <a:p>
            <a:pPr eaLnBrk="1" hangingPunct="1"/>
            <a:r>
              <a:rPr lang="en-GB" altLang="fr-FR" sz="3200" dirty="0" smtClean="0"/>
              <a:t>Social: characterised, for example, by the human skills required for the activity, the degree of unionisation in the profession</a:t>
            </a:r>
          </a:p>
          <a:p>
            <a:pPr eaLnBrk="1" hangingPunct="1"/>
            <a:r>
              <a:rPr lang="en-GB" altLang="fr-FR" sz="3200" dirty="0" smtClean="0"/>
              <a:t>Industrial: characterised, for example, by the number and power of the suppliers, the way in which the profession is organised, etc.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Laurence Chérel  &amp;  Catherine </a:t>
            </a:r>
            <a:r>
              <a:rPr lang="fr-FR" dirty="0" smtClean="0"/>
              <a:t>Madrid </a:t>
            </a:r>
            <a:r>
              <a:rPr lang="fr-FR" dirty="0"/>
              <a:t>IUT TC Bordeaux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u contenu 2"/>
          <p:cNvSpPr>
            <a:spLocks noGrp="1"/>
          </p:cNvSpPr>
          <p:nvPr>
            <p:ph idx="1"/>
          </p:nvPr>
        </p:nvSpPr>
        <p:spPr>
          <a:xfrm>
            <a:off x="755650" y="836613"/>
            <a:ext cx="7772400" cy="3733800"/>
          </a:xfrm>
        </p:spPr>
        <p:txBody>
          <a:bodyPr/>
          <a:lstStyle/>
          <a:p>
            <a:pPr eaLnBrk="1" hangingPunct="1"/>
            <a:r>
              <a:rPr lang="en-GB" altLang="fr-FR" sz="2800" dirty="0" smtClean="0"/>
              <a:t>Commercial: characterised, for example, by the way in which distribution chains and competitors are organised</a:t>
            </a:r>
          </a:p>
          <a:p>
            <a:pPr eaLnBrk="1" hangingPunct="1"/>
            <a:r>
              <a:rPr lang="en-GB" altLang="fr-FR" sz="2800" dirty="0" smtClean="0"/>
              <a:t>Financial: characterised, for example, by the sources of capital, and the time required to make a return on investments</a:t>
            </a:r>
          </a:p>
          <a:p>
            <a:pPr eaLnBrk="1" hangingPunct="1"/>
            <a:endParaRPr lang="en-GB" altLang="fr-FR" sz="2800" dirty="0" smtClean="0"/>
          </a:p>
          <a:p>
            <a:pPr eaLnBrk="1" hangingPunct="1"/>
            <a:r>
              <a:rPr lang="en-GB" altLang="fr-FR" sz="2800" i="1" dirty="0" smtClean="0"/>
              <a:t>Players change within these specific environments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Laurence Chérel  &amp;  Catherine Madrid IUT TC Bordeaux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 pop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>
    <a:spDef>
      <a:spPr>
        <a:gradFill>
          <a:gsLst>
            <a:gs pos="0">
              <a:schemeClr val="accent1"/>
            </a:gs>
            <a:gs pos="52000">
              <a:schemeClr val="accent1">
                <a:lumMod val="40000"/>
                <a:lumOff val="60000"/>
              </a:schemeClr>
            </a:gs>
            <a:gs pos="66000">
              <a:schemeClr val="accent1"/>
            </a:gs>
          </a:gsLst>
          <a:lin ang="16620000" scaled="0"/>
        </a:gradFill>
        <a:ln>
          <a:noFill/>
        </a:ln>
      </a:spPr>
      <a:bodyPr rtlCol="0" anchor="ctr"/>
      <a:lstStyle>
        <a:defPPr marL="0" algn="ctr" defTabSz="914400" rtl="0" eaLnBrk="1" latinLnBrk="0" hangingPunct="1">
          <a:defRPr sz="1800" kern="1200">
            <a:solidFill>
              <a:schemeClr val="lt1"/>
            </a:solidFill>
            <a:latin typeface="+mn-lt"/>
            <a:ea typeface="+mn-ea"/>
            <a:cs typeface="+mn-cs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TC101859862[[fn=Pop urbain]]</Template>
  <TotalTime>1168</TotalTime>
  <Words>1174</Words>
  <Application>Microsoft Office PowerPoint</Application>
  <PresentationFormat>On-screen Show (4:3)</PresentationFormat>
  <Paragraphs>165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urbain pop</vt:lpstr>
      <vt:lpstr>Conception personnalisée</vt:lpstr>
      <vt:lpstr>UNDERSTANDING THE CONCEPT   KNOWING HOW TO USE METHODOLOGICAL TOOLS in ANALYSIng it</vt:lpstr>
      <vt:lpstr>Slide 2</vt:lpstr>
      <vt:lpstr>Slide 3</vt:lpstr>
      <vt:lpstr>THE CHECKLISTS FOR ANALYSIS OF THE ENVIRONMENT</vt:lpstr>
      <vt:lpstr>Slide 5</vt:lpstr>
      <vt:lpstr>gEnEral / spEcifiC Environment </vt:lpstr>
      <vt:lpstr>ExAmples OF tRENDS</vt:lpstr>
      <vt:lpstr>THE COMPANY IS CENTRAL TO SEVERAL SPECIFIC ENVIRONMENTS </vt:lpstr>
      <vt:lpstr>Slide 9</vt:lpstr>
      <vt:lpstr>EXAMPLES OF THE PLAYERS</vt:lpstr>
      <vt:lpstr>Slide 11</vt:lpstr>
      <vt:lpstr>understanding the influences:</vt:lpstr>
      <vt:lpstr>Slide 13</vt:lpstr>
      <vt:lpstr>OPPORTUNITY</vt:lpstr>
      <vt:lpstr>FOr exAmple:</vt:lpstr>
      <vt:lpstr>THREAT</vt:lpstr>
      <vt:lpstr>FOr ExAmplE:</vt:lpstr>
      <vt:lpstr>NOTE:</vt:lpstr>
      <vt:lpstr>FOr example: </vt:lpstr>
      <vt:lpstr>EXTERNAL DiagnosiS: An exAmple OF A SUMMARY OVERVIEW</vt:lpstr>
      <vt:lpstr>IDENTIFying the crucial VARIABLES</vt:lpstr>
      <vt:lpstr>identifYING THE CRUCIAL  variables</vt:lpstr>
      <vt:lpstr>FOr exAmple : </vt:lpstr>
      <vt:lpstr>Slide 24</vt:lpstr>
      <vt:lpstr>A few pointers for getting started: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Albino</dc:creator>
  <cp:lastModifiedBy>Esme</cp:lastModifiedBy>
  <cp:revision>57</cp:revision>
  <dcterms:created xsi:type="dcterms:W3CDTF">2005-09-08T13:20:17Z</dcterms:created>
  <dcterms:modified xsi:type="dcterms:W3CDTF">2015-08-24T01:40:32Z</dcterms:modified>
</cp:coreProperties>
</file>