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80" r:id="rId2"/>
    <p:sldId id="273" r:id="rId3"/>
    <p:sldId id="274" r:id="rId4"/>
    <p:sldId id="275" r:id="rId5"/>
    <p:sldId id="277" r:id="rId6"/>
    <p:sldId id="278" r:id="rId7"/>
    <p:sldId id="279" r:id="rId8"/>
    <p:sldId id="281" r:id="rId9"/>
    <p:sldId id="282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92" autoAdjust="0"/>
    <p:restoredTop sz="86396" autoAdjust="0"/>
  </p:normalViewPr>
  <p:slideViewPr>
    <p:cSldViewPr>
      <p:cViewPr varScale="1">
        <p:scale>
          <a:sx n="74" d="100"/>
          <a:sy n="74" d="100"/>
        </p:scale>
        <p:origin x="-7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316F0-3F04-4DA3-B1A8-73F6E91877C7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B7B50-2315-4BD8-92CD-B2ECE47717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B7B50-2315-4BD8-92CD-B2ECE4771746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B7B50-2315-4BD8-92CD-B2ECE4771746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B7B50-2315-4BD8-92CD-B2ECE4771746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B7B50-2315-4BD8-92CD-B2ECE4771746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B7B50-2315-4BD8-92CD-B2ECE4771746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B7B50-2315-4BD8-92CD-B2ECE4771746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B7B50-2315-4BD8-92CD-B2ECE4771746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B7B50-2315-4BD8-92CD-B2ECE4771746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B7B50-2315-4BD8-92CD-B2ECE4771746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2F27-C5FA-4904-B8DE-71CE3A5284C7}" type="datetime1">
              <a:rPr lang="fr-FR" smtClean="0"/>
              <a:pPr/>
              <a:t>09/12/2015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Tech De Co Bordeaux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4446-BBAC-429B-877E-2253CB297D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9964-2C3F-4507-A5E3-26D8E7E19C96}" type="datetime1">
              <a:rPr lang="fr-FR" smtClean="0"/>
              <a:pPr/>
              <a:t>09/12/2015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Tech De Co Bordeaux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4446-BBAC-429B-877E-2253CB297D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861EE-EB17-49B3-BF3B-4A848EB88520}" type="datetime1">
              <a:rPr lang="fr-FR" smtClean="0"/>
              <a:pPr/>
              <a:t>09/12/2015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Tech De Co Bordeaux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4446-BBAC-429B-877E-2253CB297D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6AD0-6F82-46BB-BC02-8B271F89DFE6}" type="datetime1">
              <a:rPr lang="fr-FR" smtClean="0"/>
              <a:pPr/>
              <a:t>09/12/2015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Tech De Co Bordeaux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4446-BBAC-429B-877E-2253CB297D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C41B-0D29-447E-AD6F-5A440BD76883}" type="datetime1">
              <a:rPr lang="fr-FR" smtClean="0"/>
              <a:pPr/>
              <a:t>09/12/2015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Tech De Co Bordeaux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4446-BBAC-429B-877E-2253CB297D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B3ED-27E6-4566-9593-15AF3F0FA121}" type="datetime1">
              <a:rPr lang="fr-FR" smtClean="0"/>
              <a:pPr/>
              <a:t>09/12/2015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Tech De Co Bordeaux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4446-BBAC-429B-877E-2253CB297D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56F4-084F-4155-A000-7CF8746E2609}" type="datetime1">
              <a:rPr lang="fr-FR" smtClean="0"/>
              <a:pPr/>
              <a:t>09/12/2015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Tech De Co Bordeaux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4446-BBAC-429B-877E-2253CB297D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7AD6-8D20-4965-A6BC-E660568BFF41}" type="datetime1">
              <a:rPr lang="fr-FR" smtClean="0"/>
              <a:pPr/>
              <a:t>09/12/2015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Tech De Co Bordeaux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4446-BBAC-429B-877E-2253CB297D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0DF2-4475-4456-924F-EAA9260B8FA8}" type="datetime1">
              <a:rPr lang="fr-FR" smtClean="0"/>
              <a:pPr/>
              <a:t>09/12/2015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Tech De Co Bordeaux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4446-BBAC-429B-877E-2253CB297D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4429-94D3-486B-81E7-07E80FE8A3A0}" type="datetime1">
              <a:rPr lang="fr-FR" smtClean="0"/>
              <a:pPr/>
              <a:t>09/12/2015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Tech De Co Bordeaux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4446-BBAC-429B-877E-2253CB297D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1DB-B0B2-47DB-AEB6-77C22F4FD766}" type="datetime1">
              <a:rPr lang="fr-FR" smtClean="0"/>
              <a:pPr/>
              <a:t>09/12/2015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Tech De Co Bordeaux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4446-BBAC-429B-877E-2253CB297D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B493A-6B3A-49B7-A0D2-9D242EAB5358}" type="datetime1">
              <a:rPr lang="fr-FR" smtClean="0"/>
              <a:pPr/>
              <a:t>09/12/2015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Laurence Chérel - Catherine Madrid        Tech De Co Bordeaux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E4446-BBAC-429B-877E-2253CB297D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908721"/>
            <a:ext cx="9144000" cy="1368151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FIXING THE </a:t>
            </a:r>
            <a:r>
              <a:rPr lang="en-GB" dirty="0" smtClean="0"/>
              <a:t>MARKETING OBJECTIVES </a:t>
            </a:r>
            <a:endParaRPr lang="en-GB" noProof="0" dirty="0" smtClean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208912" cy="3217912"/>
          </a:xfrm>
        </p:spPr>
        <p:txBody>
          <a:bodyPr/>
          <a:lstStyle/>
          <a:p>
            <a:pPr algn="just"/>
            <a:endParaRPr lang="en-GB" noProof="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en-GB" noProof="0" dirty="0" smtClean="0">
                <a:solidFill>
                  <a:schemeClr val="tx1"/>
                </a:solidFill>
              </a:rPr>
              <a:t> Understand the thought process used to fix a </a:t>
            </a:r>
            <a:r>
              <a:rPr lang="en-GB" dirty="0" smtClean="0">
                <a:solidFill>
                  <a:schemeClr val="tx1"/>
                </a:solidFill>
              </a:rPr>
              <a:t>marketing objective </a:t>
            </a:r>
            <a:endParaRPr lang="en-GB" noProof="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endParaRPr lang="en-GB" noProof="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en-GB" noProof="0" dirty="0" smtClean="0">
                <a:solidFill>
                  <a:schemeClr val="tx1"/>
                </a:solidFill>
              </a:rPr>
              <a:t> Define the notion of a </a:t>
            </a:r>
            <a:r>
              <a:rPr lang="en-GB" dirty="0" smtClean="0">
                <a:solidFill>
                  <a:schemeClr val="tx1"/>
                </a:solidFill>
              </a:rPr>
              <a:t>marketing objective </a:t>
            </a:r>
            <a:endParaRPr lang="en-GB" noProof="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endParaRPr lang="en-GB" noProof="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endParaRPr lang="en-GB" noProof="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endParaRPr lang="en-GB" noProof="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endParaRPr lang="en-GB" noProof="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805264"/>
            <a:ext cx="828198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4446-BBAC-429B-877E-2253CB297D8F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Tech De Co Bordeaux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568952" cy="100811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Pre-requisites for fixing a </a:t>
            </a:r>
            <a:r>
              <a:rPr lang="en-GB" dirty="0" smtClean="0"/>
              <a:t>marketing objective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: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144000" cy="4298032"/>
          </a:xfrm>
        </p:spPr>
        <p:txBody>
          <a:bodyPr>
            <a:normAutofit/>
          </a:bodyPr>
          <a:lstStyle/>
          <a:p>
            <a:pPr algn="l"/>
            <a:endParaRPr lang="en-GB" noProof="0" dirty="0" smtClean="0">
              <a:solidFill>
                <a:schemeClr val="tx1"/>
              </a:solidFill>
            </a:endParaRPr>
          </a:p>
          <a:p>
            <a:pPr algn="l"/>
            <a:r>
              <a:rPr lang="en-GB" noProof="0" dirty="0" smtClean="0">
                <a:solidFill>
                  <a:schemeClr val="tx1"/>
                </a:solidFill>
              </a:rPr>
              <a:t>1-  Understand the market </a:t>
            </a:r>
          </a:p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(</a:t>
            </a:r>
            <a:r>
              <a:rPr lang="en-GB" sz="2800" dirty="0" err="1" smtClean="0">
                <a:solidFill>
                  <a:schemeClr val="tx1"/>
                </a:solidFill>
              </a:rPr>
              <a:t>iutenligne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resources nos.</a:t>
            </a:r>
            <a:r>
              <a:rPr lang="en-GB" sz="2800" noProof="0" dirty="0" smtClean="0">
                <a:solidFill>
                  <a:schemeClr val="tx1"/>
                </a:solidFill>
              </a:rPr>
              <a:t> 1420, 1421,1422, 1533, 1539)</a:t>
            </a:r>
          </a:p>
          <a:p>
            <a:pPr algn="l"/>
            <a:endParaRPr lang="en-GB" noProof="0" dirty="0" smtClean="0">
              <a:solidFill>
                <a:schemeClr val="tx1"/>
              </a:solidFill>
            </a:endParaRPr>
          </a:p>
          <a:p>
            <a:pPr algn="l"/>
            <a:r>
              <a:rPr lang="en-GB" noProof="0" dirty="0" smtClean="0">
                <a:solidFill>
                  <a:schemeClr val="tx1"/>
                </a:solidFill>
              </a:rPr>
              <a:t>2 – Analyze performance</a:t>
            </a:r>
          </a:p>
          <a:p>
            <a:pPr algn="l"/>
            <a:endParaRPr lang="en-GB" noProof="0" dirty="0" smtClean="0">
              <a:solidFill>
                <a:schemeClr val="tx1"/>
              </a:solidFill>
            </a:endParaRPr>
          </a:p>
          <a:p>
            <a:pPr algn="l"/>
            <a:r>
              <a:rPr lang="en-GB" noProof="0" dirty="0" smtClean="0">
                <a:solidFill>
                  <a:schemeClr val="tx1"/>
                </a:solidFill>
              </a:rPr>
              <a:t>3 – Fix </a:t>
            </a:r>
            <a:r>
              <a:rPr lang="en-GB" dirty="0" smtClean="0">
                <a:solidFill>
                  <a:schemeClr val="tx1"/>
                </a:solidFill>
              </a:rPr>
              <a:t>marketing objectives </a:t>
            </a:r>
            <a:endParaRPr lang="en-GB" noProof="0" dirty="0" smtClean="0">
              <a:solidFill>
                <a:schemeClr val="tx1"/>
              </a:solidFill>
            </a:endParaRPr>
          </a:p>
          <a:p>
            <a:pPr algn="l"/>
            <a:endParaRPr lang="en-GB" noProof="0" dirty="0" smtClean="0">
              <a:solidFill>
                <a:schemeClr val="tx1"/>
              </a:solidFill>
            </a:endParaRPr>
          </a:p>
          <a:p>
            <a:pPr algn="l"/>
            <a:endParaRPr lang="en-GB" noProof="0" dirty="0" smtClean="0">
              <a:solidFill>
                <a:schemeClr val="tx1"/>
              </a:solidFill>
            </a:endParaRPr>
          </a:p>
          <a:p>
            <a:pPr algn="l"/>
            <a:endParaRPr lang="en-GB" noProof="0" dirty="0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E000-8078-4FEA-AB00-83CDC4E69B3D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Tech De Co Bordeaux</a:t>
            </a:r>
            <a:endParaRPr lang="fr-FR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589240"/>
            <a:ext cx="828198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251520" y="1"/>
            <a:ext cx="8206680" cy="11247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GB" b="1" u="sng" noProof="0" dirty="0" smtClean="0"/>
              <a:t>1 – UNDERSTAND THE MARKET</a:t>
            </a:r>
            <a:br>
              <a:rPr lang="en-GB" b="1" u="sng" noProof="0" dirty="0" smtClean="0"/>
            </a:br>
            <a:endParaRPr lang="en-GB" noProof="0" dirty="0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144000" cy="5328592"/>
          </a:xfrm>
        </p:spPr>
        <p:txBody>
          <a:bodyPr>
            <a:normAutofit/>
          </a:bodyPr>
          <a:lstStyle/>
          <a:p>
            <a:r>
              <a:rPr lang="en-GB" sz="2800" b="1" noProof="0" dirty="0" smtClean="0">
                <a:solidFill>
                  <a:schemeClr val="tx1"/>
                </a:solidFill>
              </a:rPr>
              <a:t>- Use qualitative and</a:t>
            </a:r>
            <a:r>
              <a:rPr lang="en-GB" sz="2800" b="1" dirty="0" smtClean="0">
                <a:solidFill>
                  <a:schemeClr val="tx1"/>
                </a:solidFill>
              </a:rPr>
              <a:t> quantitative analyses </a:t>
            </a:r>
            <a:endParaRPr lang="en-GB" sz="2800" b="1" noProof="0" dirty="0" smtClean="0">
              <a:solidFill>
                <a:schemeClr val="tx1"/>
              </a:solidFill>
            </a:endParaRPr>
          </a:p>
          <a:p>
            <a:pPr algn="l">
              <a:buFont typeface="Wingdings"/>
              <a:buChar char="è"/>
            </a:pPr>
            <a:r>
              <a:rPr lang="en-GB" sz="2800" noProof="0" dirty="0" smtClean="0">
                <a:solidFill>
                  <a:srgbClr val="008000"/>
                </a:solidFill>
                <a:sym typeface="Wingdings" pitchFamily="2" charset="2"/>
              </a:rPr>
              <a:t> Reference markets (NCR, </a:t>
            </a:r>
            <a:r>
              <a:rPr lang="en-GB" sz="2800" noProof="0" dirty="0" err="1" smtClean="0">
                <a:solidFill>
                  <a:srgbClr val="008000"/>
                </a:solidFill>
                <a:sym typeface="Wingdings" pitchFamily="2" charset="2"/>
              </a:rPr>
              <a:t>NCA</a:t>
            </a:r>
            <a:r>
              <a:rPr lang="en-GB" sz="2800" noProof="0" dirty="0" smtClean="0">
                <a:solidFill>
                  <a:srgbClr val="008000"/>
                </a:solidFill>
                <a:sym typeface="Wingdings" pitchFamily="2" charset="2"/>
              </a:rPr>
              <a:t>, theoretical demand)</a:t>
            </a:r>
          </a:p>
          <a:p>
            <a:pPr algn="l">
              <a:buFont typeface="Wingdings"/>
              <a:buChar char="è"/>
            </a:pPr>
            <a:r>
              <a:rPr lang="en-GB" sz="2800" noProof="0" dirty="0" smtClean="0">
                <a:solidFill>
                  <a:srgbClr val="008000"/>
                </a:solidFill>
                <a:sym typeface="Wingdings" pitchFamily="2" charset="2"/>
              </a:rPr>
              <a:t>Competitive dynamics </a:t>
            </a:r>
          </a:p>
          <a:p>
            <a:pPr algn="l"/>
            <a:r>
              <a:rPr lang="en-GB" sz="2800" noProof="0" dirty="0" smtClean="0">
                <a:solidFill>
                  <a:srgbClr val="008000"/>
                </a:solidFill>
                <a:sym typeface="Wingdings" pitchFamily="2" charset="2"/>
              </a:rPr>
              <a:t>Environmental analysis (trends and players)</a:t>
            </a:r>
          </a:p>
          <a:p>
            <a:pPr algn="l"/>
            <a:endParaRPr lang="en-GB" sz="2800" noProof="0" dirty="0" smtClean="0">
              <a:solidFill>
                <a:srgbClr val="008000"/>
              </a:solidFill>
              <a:sym typeface="Wingdings" pitchFamily="2" charset="2"/>
            </a:endParaRPr>
          </a:p>
          <a:p>
            <a:pPr algn="l"/>
            <a:r>
              <a:rPr lang="en-GB" sz="2800" b="1" noProof="0" dirty="0" smtClean="0">
                <a:solidFill>
                  <a:schemeClr val="tx1"/>
                </a:solidFill>
              </a:rPr>
              <a:t>- Consider market segmentation</a:t>
            </a:r>
          </a:p>
          <a:p>
            <a:pPr algn="l"/>
            <a:r>
              <a:rPr lang="en-GB" sz="2800" noProof="0" dirty="0" smtClean="0">
                <a:solidFill>
                  <a:srgbClr val="008000"/>
                </a:solidFill>
                <a:sym typeface="Wingdings" pitchFamily="2" charset="2"/>
              </a:rPr>
              <a:t> Wide-ranging customer needs</a:t>
            </a:r>
          </a:p>
          <a:p>
            <a:pPr algn="l"/>
            <a:r>
              <a:rPr lang="en-GB" sz="2800" noProof="0" dirty="0" smtClean="0">
                <a:solidFill>
                  <a:srgbClr val="008000"/>
                </a:solidFill>
                <a:sym typeface="Wingdings" pitchFamily="2" charset="2"/>
              </a:rPr>
              <a:t> Search for specific hallmark attributes</a:t>
            </a:r>
            <a:endParaRPr lang="en-GB" sz="2800" noProof="0" dirty="0" smtClean="0">
              <a:solidFill>
                <a:schemeClr val="tx1"/>
              </a:solidFill>
            </a:endParaRPr>
          </a:p>
          <a:p>
            <a:pPr algn="l"/>
            <a:endParaRPr lang="en-GB" noProof="0" dirty="0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E000-8078-4FEA-AB00-83CDC4E69B3D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Tech De Co Bordeaux</a:t>
            </a:r>
            <a:endParaRPr lang="fr-F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225" y="5661248"/>
            <a:ext cx="828198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712968" cy="10801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GB" sz="4000" b="1" u="sng" noProof="0" dirty="0" smtClean="0"/>
              <a:t>2 – ANALYZE PERFORMANCE</a:t>
            </a:r>
            <a:br>
              <a:rPr lang="en-GB" sz="4000" b="1" u="sng" noProof="0" dirty="0" smtClean="0"/>
            </a:br>
            <a:endParaRPr lang="en-GB" sz="4000" b="1" u="sng" noProof="0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568952" cy="4968552"/>
          </a:xfrm>
        </p:spPr>
        <p:txBody>
          <a:bodyPr>
            <a:normAutofit fontScale="92500" lnSpcReduction="20000"/>
          </a:bodyPr>
          <a:lstStyle/>
          <a:p>
            <a:pPr algn="l">
              <a:buFontTx/>
              <a:buChar char="-"/>
            </a:pPr>
            <a:r>
              <a:rPr lang="en-GB" u="sng" noProof="0" dirty="0" smtClean="0">
                <a:solidFill>
                  <a:schemeClr val="tx1"/>
                </a:solidFill>
              </a:rPr>
              <a:t>Of the company:</a:t>
            </a:r>
          </a:p>
          <a:p>
            <a:pPr algn="l">
              <a:buFontTx/>
              <a:buChar char="-"/>
            </a:pPr>
            <a:endParaRPr lang="en-GB" u="sng" noProof="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en-GB" u="sng" noProof="0" dirty="0" smtClean="0">
                <a:solidFill>
                  <a:schemeClr val="tx1"/>
                </a:solidFill>
              </a:rPr>
              <a:t>Of the competitors:</a:t>
            </a:r>
          </a:p>
          <a:p>
            <a:pPr algn="just"/>
            <a:r>
              <a:rPr lang="en-GB" noProof="0" dirty="0" smtClean="0">
                <a:solidFill>
                  <a:schemeClr val="tx1"/>
                </a:solidFill>
              </a:rPr>
              <a:t>		* Who are they?</a:t>
            </a:r>
          </a:p>
          <a:p>
            <a:pPr algn="just"/>
            <a:r>
              <a:rPr lang="en-GB" noProof="0" dirty="0" smtClean="0">
                <a:solidFill>
                  <a:schemeClr val="tx1"/>
                </a:solidFill>
              </a:rPr>
              <a:t>		* What is their market share?</a:t>
            </a:r>
          </a:p>
          <a:p>
            <a:pPr algn="just"/>
            <a:r>
              <a:rPr lang="en-GB" noProof="0" dirty="0" smtClean="0">
                <a:solidFill>
                  <a:schemeClr val="tx1"/>
                </a:solidFill>
              </a:rPr>
              <a:t>		</a:t>
            </a:r>
            <a:r>
              <a:rPr lang="en-GB" dirty="0" smtClean="0">
                <a:solidFill>
                  <a:schemeClr val="tx1"/>
                </a:solidFill>
              </a:rPr>
              <a:t>* What is their </a:t>
            </a:r>
            <a:r>
              <a:rPr lang="en-GB" dirty="0" smtClean="0">
                <a:solidFill>
                  <a:schemeClr val="tx1"/>
                </a:solidFill>
              </a:rPr>
              <a:t>reputation</a:t>
            </a:r>
            <a:r>
              <a:rPr lang="en-GB" noProof="0" dirty="0" smtClean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en-GB" noProof="0" dirty="0" smtClean="0">
                <a:solidFill>
                  <a:schemeClr val="tx1"/>
                </a:solidFill>
              </a:rPr>
              <a:t>		* How long have they been in operation?</a:t>
            </a:r>
          </a:p>
          <a:p>
            <a:pPr algn="just"/>
            <a:r>
              <a:rPr lang="en-GB" noProof="0" dirty="0" smtClean="0">
                <a:solidFill>
                  <a:schemeClr val="tx1"/>
                </a:solidFill>
              </a:rPr>
              <a:t>		</a:t>
            </a:r>
            <a:r>
              <a:rPr lang="en-GB" dirty="0" smtClean="0">
                <a:solidFill>
                  <a:schemeClr val="tx1"/>
                </a:solidFill>
              </a:rPr>
              <a:t>* What is their </a:t>
            </a:r>
            <a:r>
              <a:rPr lang="en-GB" dirty="0" smtClean="0">
                <a:solidFill>
                  <a:schemeClr val="tx1"/>
                </a:solidFill>
              </a:rPr>
              <a:t>positioning</a:t>
            </a:r>
            <a:r>
              <a:rPr lang="en-GB" noProof="0" dirty="0" smtClean="0">
                <a:solidFill>
                  <a:schemeClr val="tx1"/>
                </a:solidFill>
              </a:rPr>
              <a:t>?</a:t>
            </a:r>
          </a:p>
          <a:p>
            <a:pPr algn="just"/>
            <a:r>
              <a:rPr lang="en-GB" noProof="0" dirty="0" smtClean="0">
                <a:solidFill>
                  <a:schemeClr val="tx1"/>
                </a:solidFill>
              </a:rPr>
              <a:t>		* What are their means?</a:t>
            </a:r>
          </a:p>
          <a:p>
            <a:pPr algn="just"/>
            <a:r>
              <a:rPr lang="en-GB" noProof="0" dirty="0" smtClean="0">
                <a:solidFill>
                  <a:schemeClr val="tx1"/>
                </a:solidFill>
              </a:rPr>
              <a:t>		* etc.</a:t>
            </a:r>
          </a:p>
          <a:p>
            <a:pPr algn="l">
              <a:buFontTx/>
              <a:buChar char="-"/>
            </a:pPr>
            <a:endParaRPr lang="en-GB" u="sng" noProof="0" dirty="0" smtClean="0">
              <a:solidFill>
                <a:schemeClr val="tx1"/>
              </a:solidFill>
            </a:endParaRPr>
          </a:p>
          <a:p>
            <a:pPr lvl="1" algn="l"/>
            <a:endParaRPr lang="en-GB" noProof="0" dirty="0" smtClean="0">
              <a:solidFill>
                <a:schemeClr val="tx1"/>
              </a:solidFill>
            </a:endParaRPr>
          </a:p>
          <a:p>
            <a:pPr algn="l"/>
            <a:endParaRPr lang="en-GB" noProof="0" dirty="0" smtClean="0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E000-8078-4FEA-AB00-83CDC4E69B3D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Tech De Co Bordeaux</a:t>
            </a:r>
            <a:endParaRPr lang="fr-FR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225" y="5805264"/>
            <a:ext cx="828198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0" y="188641"/>
            <a:ext cx="8892480" cy="100811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just"/>
            <a:r>
              <a:rPr lang="en-GB" sz="3600" noProof="0" dirty="0" smtClean="0"/>
              <a:t>To define the marketing objectives, you must first:</a:t>
            </a:r>
            <a:endParaRPr lang="en-GB" sz="3600" noProof="0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4464496"/>
          </a:xfrm>
        </p:spPr>
        <p:txBody>
          <a:bodyPr>
            <a:normAutofit fontScale="92500" lnSpcReduction="20000"/>
          </a:bodyPr>
          <a:lstStyle/>
          <a:p>
            <a:r>
              <a:rPr lang="en-GB" noProof="0" dirty="0" smtClean="0">
                <a:solidFill>
                  <a:schemeClr val="tx1"/>
                </a:solidFill>
              </a:rPr>
              <a:t>Understand the market</a:t>
            </a:r>
          </a:p>
          <a:p>
            <a:pPr algn="l"/>
            <a:r>
              <a:rPr lang="en-GB" sz="2200" i="1" noProof="0" dirty="0" smtClean="0">
                <a:solidFill>
                  <a:schemeClr val="tx1"/>
                </a:solidFill>
              </a:rPr>
              <a:t>(demand, trends, potential market, seasonal ratios, ...)</a:t>
            </a:r>
          </a:p>
          <a:p>
            <a:r>
              <a:rPr lang="en-GB" noProof="0" dirty="0" smtClean="0">
                <a:solidFill>
                  <a:schemeClr val="tx1"/>
                </a:solidFill>
              </a:rPr>
              <a:t>+ </a:t>
            </a:r>
          </a:p>
          <a:p>
            <a:endParaRPr lang="en-GB" noProof="0" dirty="0" smtClean="0">
              <a:solidFill>
                <a:schemeClr val="tx1"/>
              </a:solidFill>
            </a:endParaRPr>
          </a:p>
          <a:p>
            <a:r>
              <a:rPr lang="en-GB" noProof="0" dirty="0" smtClean="0">
                <a:solidFill>
                  <a:schemeClr val="tx1"/>
                </a:solidFill>
              </a:rPr>
              <a:t>Analyze performance </a:t>
            </a:r>
          </a:p>
          <a:p>
            <a:r>
              <a:rPr lang="en-GB" sz="3000" i="1" noProof="0" dirty="0" smtClean="0">
                <a:solidFill>
                  <a:schemeClr val="tx1"/>
                </a:solidFill>
              </a:rPr>
              <a:t>(company and competitors)</a:t>
            </a:r>
          </a:p>
          <a:p>
            <a:endParaRPr lang="en-GB" noProof="0" dirty="0" smtClean="0">
              <a:solidFill>
                <a:schemeClr val="tx1"/>
              </a:solidFill>
            </a:endParaRPr>
          </a:p>
          <a:p>
            <a:r>
              <a:rPr lang="en-GB" noProof="0" dirty="0" smtClean="0">
                <a:solidFill>
                  <a:schemeClr val="tx1"/>
                </a:solidFill>
              </a:rPr>
              <a:t>= </a:t>
            </a:r>
          </a:p>
          <a:p>
            <a:endParaRPr lang="en-GB" noProof="0" dirty="0" smtClean="0">
              <a:solidFill>
                <a:schemeClr val="tx1"/>
              </a:solidFill>
            </a:endParaRPr>
          </a:p>
          <a:p>
            <a:r>
              <a:rPr lang="en-GB" b="1" noProof="0" dirty="0" smtClean="0">
                <a:solidFill>
                  <a:srgbClr val="008000"/>
                </a:solidFill>
              </a:rPr>
              <a:t>ANALYZE THE SITUATION</a:t>
            </a:r>
            <a:endParaRPr lang="en-GB" b="1" noProof="0" dirty="0">
              <a:solidFill>
                <a:srgbClr val="008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E000-8078-4FEA-AB00-83CDC4E69B3D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Tech De Co Bordeaux</a:t>
            </a:r>
            <a:endParaRPr lang="fr-FR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225" y="5805264"/>
            <a:ext cx="828198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3681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just"/>
            <a:r>
              <a:rPr lang="en-GB" sz="3600" b="1" u="sng" noProof="0" dirty="0" smtClean="0"/>
              <a:t>3 – FIXING THE </a:t>
            </a:r>
            <a:r>
              <a:rPr lang="en-GB" sz="3600" b="1" u="sng" dirty="0" smtClean="0"/>
              <a:t>MARKETING OBJECTIVES</a:t>
            </a:r>
            <a:endParaRPr lang="en-GB" sz="3600" b="1" u="sng" noProof="0" dirty="0" smtClean="0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712968" cy="4752528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en-GB" noProof="0" dirty="0" smtClean="0">
                <a:solidFill>
                  <a:schemeClr val="tx1"/>
                </a:solidFill>
              </a:rPr>
              <a:t>What market share?</a:t>
            </a:r>
          </a:p>
          <a:p>
            <a:pPr>
              <a:buFontTx/>
              <a:buChar char="-"/>
            </a:pPr>
            <a:r>
              <a:rPr lang="en-GB" noProof="0" dirty="0" smtClean="0">
                <a:solidFill>
                  <a:schemeClr val="tx1"/>
                </a:solidFill>
              </a:rPr>
              <a:t>How many customers to conquer?</a:t>
            </a:r>
          </a:p>
          <a:p>
            <a:pPr>
              <a:buFontTx/>
              <a:buChar char="-"/>
            </a:pPr>
            <a:r>
              <a:rPr lang="en-GB" noProof="0" dirty="0" smtClean="0">
                <a:solidFill>
                  <a:schemeClr val="tx1"/>
                </a:solidFill>
              </a:rPr>
              <a:t>What level of sales to aim for?</a:t>
            </a:r>
          </a:p>
          <a:p>
            <a:endParaRPr lang="en-GB" noProof="0" dirty="0" smtClean="0">
              <a:solidFill>
                <a:schemeClr val="tx1"/>
              </a:solidFill>
            </a:endParaRPr>
          </a:p>
          <a:p>
            <a:pPr algn="l"/>
            <a:r>
              <a:rPr lang="en-GB" noProof="0" dirty="0" smtClean="0">
                <a:solidFill>
                  <a:schemeClr val="tx2"/>
                </a:solidFill>
                <a:sym typeface="Wingdings" pitchFamily="2" charset="2"/>
              </a:rPr>
              <a:t></a:t>
            </a:r>
            <a:r>
              <a:rPr lang="en-GB" noProof="0" dirty="0" smtClean="0">
                <a:solidFill>
                  <a:schemeClr val="tx2"/>
                </a:solidFill>
              </a:rPr>
              <a:t>expressed in measurable terms </a:t>
            </a:r>
            <a:r>
              <a:rPr lang="en-GB" i="1" noProof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(figures based mainly on the competition)</a:t>
            </a:r>
          </a:p>
          <a:p>
            <a:pPr algn="l"/>
            <a:r>
              <a:rPr lang="en-GB" noProof="0" dirty="0" smtClean="0">
                <a:solidFill>
                  <a:schemeClr val="tx2"/>
                </a:solidFill>
                <a:sym typeface="Wingdings" pitchFamily="2" charset="2"/>
              </a:rPr>
              <a:t></a:t>
            </a:r>
            <a:r>
              <a:rPr lang="en-GB" noProof="0" dirty="0" smtClean="0">
                <a:solidFill>
                  <a:schemeClr val="tx2"/>
                </a:solidFill>
              </a:rPr>
              <a:t> combined with a deadline </a:t>
            </a:r>
            <a:r>
              <a:rPr lang="en-GB" i="1" noProof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(1 or 2 years)</a:t>
            </a:r>
          </a:p>
          <a:p>
            <a:pPr algn="l"/>
            <a:r>
              <a:rPr lang="en-GB" noProof="0" dirty="0" smtClean="0">
                <a:solidFill>
                  <a:schemeClr val="tx2"/>
                </a:solidFill>
                <a:sym typeface="Wingdings" pitchFamily="2" charset="2"/>
              </a:rPr>
              <a:t>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e</a:t>
            </a:r>
            <a:r>
              <a:rPr lang="en-GB" noProof="0" dirty="0" smtClean="0">
                <a:solidFill>
                  <a:schemeClr val="tx2"/>
                </a:solidFill>
              </a:rPr>
              <a:t>valuated in a realistic and stimulating way </a:t>
            </a:r>
            <a:r>
              <a:rPr lang="en-GB" i="1" noProof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(arguments based on the company’s capacity and the competitive dynamics)</a:t>
            </a:r>
          </a:p>
          <a:p>
            <a:pPr algn="l"/>
            <a:r>
              <a:rPr lang="en-GB" noProof="0" dirty="0" smtClean="0">
                <a:solidFill>
                  <a:schemeClr val="tx2"/>
                </a:solidFill>
                <a:sym typeface="Wingdings" pitchFamily="2" charset="2"/>
              </a:rPr>
              <a:t></a:t>
            </a:r>
            <a:r>
              <a:rPr lang="en-GB" noProof="0" dirty="0" smtClean="0">
                <a:solidFill>
                  <a:schemeClr val="tx2"/>
                </a:solidFill>
              </a:rPr>
              <a:t>prioritized and coherent</a:t>
            </a:r>
          </a:p>
          <a:p>
            <a:pPr>
              <a:buFontTx/>
              <a:buChar char="-"/>
            </a:pPr>
            <a:endParaRPr lang="en-GB" noProof="0" dirty="0" smtClean="0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E000-8078-4FEA-AB00-83CDC4E69B3D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Tech De Co Bordeaux</a:t>
            </a: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en-GB" sz="3800" noProof="0" dirty="0" smtClean="0"/>
              <a:t>A precise, costed objective, combined with a deadline</a:t>
            </a:r>
            <a:endParaRPr lang="en-GB" sz="3800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Be </a:t>
            </a:r>
            <a:r>
              <a:rPr lang="en-GB" b="1" noProof="0" dirty="0" smtClean="0"/>
              <a:t>precise</a:t>
            </a:r>
            <a:r>
              <a:rPr lang="en-GB" noProof="0" dirty="0" smtClean="0"/>
              <a:t>,</a:t>
            </a:r>
          </a:p>
          <a:p>
            <a:pPr algn="ctr">
              <a:buNone/>
            </a:pPr>
            <a:r>
              <a:rPr lang="en-GB" sz="2800" i="1" noProof="0" dirty="0" smtClean="0">
                <a:solidFill>
                  <a:schemeClr val="tx2"/>
                </a:solidFill>
              </a:rPr>
              <a:t>(x% market share in 2 years)</a:t>
            </a:r>
          </a:p>
          <a:p>
            <a:r>
              <a:rPr lang="en-GB" b="1" noProof="0" dirty="0" smtClean="0"/>
              <a:t>Justify your </a:t>
            </a:r>
            <a:r>
              <a:rPr lang="en-GB" noProof="0" dirty="0" smtClean="0"/>
              <a:t>proposals,</a:t>
            </a:r>
          </a:p>
          <a:p>
            <a:pPr algn="ctr">
              <a:buNone/>
            </a:pPr>
            <a:r>
              <a:rPr lang="en-GB" sz="2800" i="1" noProof="0" dirty="0" smtClean="0">
                <a:solidFill>
                  <a:schemeClr val="tx2"/>
                </a:solidFill>
              </a:rPr>
              <a:t>(because my main competitor is Y, who has been on the market for a long time: he has a strong reputation and considerable means)</a:t>
            </a:r>
          </a:p>
          <a:p>
            <a:pPr>
              <a:buNone/>
            </a:pPr>
            <a:endParaRPr lang="en-GB" noProof="0" dirty="0" smtClean="0"/>
          </a:p>
          <a:p>
            <a:pPr>
              <a:buNone/>
            </a:pPr>
            <a:endParaRPr lang="en-GB" noProof="0" dirty="0" smtClean="0"/>
          </a:p>
          <a:p>
            <a:pPr>
              <a:buNone/>
            </a:pPr>
            <a:endParaRPr lang="en-GB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Tech De Co Bordeaux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E000-8078-4FEA-AB00-83CDC4E69B3D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225" y="5805264"/>
            <a:ext cx="828198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Knowledge check quiz</a:t>
            </a:r>
            <a:endParaRPr lang="en-GB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Tech De Co Bordeaux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4446-BBAC-429B-877E-2253CB297D8F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Tech De Co Bordeaux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4446-BBAC-429B-877E-2253CB297D8F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4" name="Bulle ronde 3"/>
          <p:cNvSpPr/>
          <p:nvPr/>
        </p:nvSpPr>
        <p:spPr>
          <a:xfrm>
            <a:off x="0" y="0"/>
            <a:ext cx="9144000" cy="5334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2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002060"/>
      </a:hlink>
      <a:folHlink>
        <a:srgbClr val="AFBF3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379</Words>
  <Application>Microsoft Office PowerPoint</Application>
  <PresentationFormat>Affichage à l'écran (4:3)</PresentationFormat>
  <Paragraphs>91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FIXING THE MARKETING OBJECTIVES </vt:lpstr>
      <vt:lpstr>Pre-requisites for fixing a marketing objective:</vt:lpstr>
      <vt:lpstr>1 – UNDERSTAND THE MARKET </vt:lpstr>
      <vt:lpstr>2 – ANALYZE PERFORMANCE </vt:lpstr>
      <vt:lpstr>To define the marketing objectives, you must first:</vt:lpstr>
      <vt:lpstr>3 – FIXING THE MARKETING OBJECTIVES</vt:lpstr>
      <vt:lpstr>A precise, costed objective, combined with a deadline</vt:lpstr>
      <vt:lpstr>Knowledge check quiz</vt:lpstr>
      <vt:lpstr>Diapositive 9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Laurence</dc:creator>
  <cp:lastModifiedBy>John</cp:lastModifiedBy>
  <cp:revision>15</cp:revision>
  <dcterms:created xsi:type="dcterms:W3CDTF">2015-01-08T11:11:42Z</dcterms:created>
  <dcterms:modified xsi:type="dcterms:W3CDTF">2015-12-09T07:48:08Z</dcterms:modified>
</cp:coreProperties>
</file>