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4" r:id="rId12"/>
    <p:sldId id="267" r:id="rId13"/>
    <p:sldId id="265" r:id="rId14"/>
    <p:sldId id="272" r:id="rId15"/>
    <p:sldId id="271" r:id="rId16"/>
    <p:sldId id="269" r:id="rId17"/>
    <p:sldId id="270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92" autoAdjust="0"/>
    <p:restoredTop sz="86396" autoAdjust="0"/>
  </p:normalViewPr>
  <p:slideViewPr>
    <p:cSldViewPr>
      <p:cViewPr varScale="1">
        <p:scale>
          <a:sx n="74" d="100"/>
          <a:sy n="74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548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92AF0-4728-4A33-8574-EB2DE8FFC25F}" type="datetimeFigureOut">
              <a:rPr lang="fr-FR" smtClean="0"/>
              <a:pPr/>
              <a:t>08/12/2015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04B17-31C5-4AF7-8956-60E5DA79F7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7FB51-94A2-449C-A6C0-30C5D2B94B1D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CC34E-2DE9-4852-8A24-E8E86A736BBB}" type="slidenum">
              <a:rPr lang="fr-FR" smtClean="0"/>
              <a:pPr/>
              <a:t>13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CC34E-2DE9-4852-8A24-E8E86A736BBB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04B17-31C5-4AF7-8956-60E5DA79F7C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29540-2AAB-4863-B0D9-184FBF31EC90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0F8FD-94E5-4DDB-AAE0-8391E3A03BD8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099148-7CAD-4627-A248-9863AE94C7FC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1A42E-C432-4C0E-969A-0BE67D884610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A7ACB-8E43-4FC7-A340-37AC1AD8A27A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787C-E60E-484C-BC1A-5708039DEC36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66112-6B36-43A4-AC53-17A5B3394CBC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F278-1859-4DC4-B55D-522DA0EFE2C0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28EA-5035-4A56-8C81-87BF7EB26F2F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0E6A7-8E62-4BFD-B915-9C4D65921182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9689-022F-4640-81BF-2C7FDBC21291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BB77-6247-4C7D-93DD-72BC0B8C26F2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D21B-B05B-4CF0-B989-6219946E74E0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2252-28B9-4964-B07B-2811D57BFE35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FEBD-24DB-4843-BF70-23D660B82D58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E5C2-2D3E-423D-AE51-5C2A157E6BE5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7369C-B28D-4FDD-A546-65F841E6B1F0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C184-CC00-4C88-B16A-4B5BAD890AAF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FABC1-F48E-4FCA-A90A-D317944267FD}" type="datetime1">
              <a:rPr lang="fr-FR" smtClean="0"/>
              <a:pPr/>
              <a:t>08/12/2015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13E3D-25E1-4B45-B8A6-F2A1ACB9E7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entreprise.lexpress.fr/marketing-vente/prospection-commerciale/clients-comment-choisir-la-bonne-cible_1508966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224135"/>
          </a:xfrm>
        </p:spPr>
        <p:txBody>
          <a:bodyPr/>
          <a:lstStyle/>
          <a:p>
            <a:r>
              <a:rPr lang="en-GB" noProof="0" dirty="0" smtClean="0"/>
              <a:t>Prerequisites and objectives</a:t>
            </a:r>
            <a:endParaRPr lang="en-GB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04856" cy="3505944"/>
          </a:xfrm>
        </p:spPr>
        <p:txBody>
          <a:bodyPr/>
          <a:lstStyle/>
          <a:p>
            <a:pPr algn="l">
              <a:buFontTx/>
              <a:buChar char="-"/>
            </a:pPr>
            <a:endParaRPr lang="en-GB" noProof="0" dirty="0" smtClean="0"/>
          </a:p>
          <a:p>
            <a:pPr algn="l">
              <a:buFontTx/>
              <a:buChar char="-"/>
            </a:pPr>
            <a:r>
              <a:rPr lang="en-GB" noProof="0" dirty="0" smtClean="0"/>
              <a:t>Prerequisite: </a:t>
            </a:r>
            <a:r>
              <a:rPr lang="en-GB" dirty="0" err="1" smtClean="0"/>
              <a:t>iutenligne</a:t>
            </a:r>
            <a:r>
              <a:rPr lang="en-GB" dirty="0" smtClean="0"/>
              <a:t> resource no</a:t>
            </a:r>
            <a:r>
              <a:rPr lang="en-GB" noProof="0" dirty="0" smtClean="0"/>
              <a:t>. 1539</a:t>
            </a:r>
          </a:p>
          <a:p>
            <a:pPr algn="l"/>
            <a:endParaRPr lang="en-GB" noProof="0" dirty="0" smtClean="0"/>
          </a:p>
          <a:p>
            <a:pPr algn="l">
              <a:buFontTx/>
              <a:buChar char="-"/>
            </a:pPr>
            <a:r>
              <a:rPr lang="en-GB" noProof="0" dirty="0" smtClean="0"/>
              <a:t>Objectives</a:t>
            </a:r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5805488"/>
            <a:ext cx="7920880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noProof="0" dirty="0" smtClean="0">
                <a:solidFill>
                  <a:srgbClr val="7030A0"/>
                </a:solidFill>
              </a:rPr>
              <a:t>The </a:t>
            </a:r>
            <a:r>
              <a:rPr lang="en-GB" sz="3600" dirty="0" smtClean="0">
                <a:solidFill>
                  <a:srgbClr val="7030A0"/>
                </a:solidFill>
              </a:rPr>
              <a:t>individualized (</a:t>
            </a:r>
            <a:r>
              <a:rPr lang="en-GB" sz="3600" noProof="0" dirty="0" smtClean="0">
                <a:solidFill>
                  <a:srgbClr val="7030A0"/>
                </a:solidFill>
              </a:rPr>
              <a:t>or one-to-one)</a:t>
            </a:r>
            <a:r>
              <a:rPr lang="en-GB" sz="3600" dirty="0" smtClean="0">
                <a:solidFill>
                  <a:srgbClr val="7030A0"/>
                </a:solidFill>
              </a:rPr>
              <a:t> marketing strategy </a:t>
            </a:r>
            <a:endParaRPr lang="en-GB" sz="3600" noProof="0" dirty="0" smtClean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sz="3500" noProof="0" dirty="0" smtClean="0"/>
              <a:t>Proposes a </a:t>
            </a:r>
            <a:r>
              <a:rPr lang="en-GB" sz="3500" u="sng" noProof="0" dirty="0" smtClean="0"/>
              <a:t>unique</a:t>
            </a:r>
            <a:r>
              <a:rPr lang="en-GB" sz="3500" dirty="0" smtClean="0"/>
              <a:t> offer adapted to </a:t>
            </a:r>
            <a:r>
              <a:rPr lang="en-GB" sz="3500" b="1" u="sng" dirty="0" smtClean="0"/>
              <a:t>a single customer</a:t>
            </a:r>
            <a:endParaRPr lang="en-GB" sz="3500" b="1" u="sng" noProof="0" dirty="0" smtClean="0"/>
          </a:p>
          <a:p>
            <a:pPr lvl="2" algn="just">
              <a:buNone/>
              <a:defRPr/>
            </a:pPr>
            <a:r>
              <a:rPr lang="en-GB" sz="3500" noProof="0" dirty="0" smtClean="0"/>
              <a:t>	</a:t>
            </a:r>
            <a:r>
              <a:rPr lang="en-GB" noProof="0" dirty="0" smtClean="0"/>
              <a:t>examples: </a:t>
            </a:r>
          </a:p>
          <a:p>
            <a:pPr lvl="2" algn="just">
              <a:buFontTx/>
              <a:buChar char="-"/>
              <a:defRPr/>
            </a:pPr>
            <a:r>
              <a:rPr lang="en-GB" noProof="0" dirty="0" smtClean="0"/>
              <a:t>A key industrial account </a:t>
            </a:r>
            <a:r>
              <a:rPr lang="en-GB" sz="1800" i="1" noProof="0" dirty="0" smtClean="0"/>
              <a:t>(in a B to B context)</a:t>
            </a:r>
          </a:p>
          <a:p>
            <a:pPr lvl="2" algn="just">
              <a:buFontTx/>
              <a:buChar char="-"/>
              <a:defRPr/>
            </a:pPr>
            <a:r>
              <a:rPr lang="en-GB" noProof="0" dirty="0" smtClean="0"/>
              <a:t>Mass market brands </a:t>
            </a:r>
            <a:r>
              <a:rPr lang="en-GB" sz="1800" i="1" noProof="0" dirty="0" smtClean="0"/>
              <a:t>(cf. resource at the bottom of the page)</a:t>
            </a:r>
            <a:endParaRPr lang="en-GB" sz="1800" i="1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Laurence Chérel - Catherine Madrid              IUT Tech de Co Bordeaux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noProof="0" dirty="0" smtClean="0"/>
              <a:t>Choosing the targeting strategy: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405266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GB" sz="2800" noProof="0" dirty="0" smtClean="0"/>
              <a:t>Dependent on:</a:t>
            </a:r>
          </a:p>
          <a:p>
            <a:pPr eaLnBrk="1" hangingPunct="1">
              <a:buNone/>
              <a:defRPr/>
            </a:pPr>
            <a:endParaRPr lang="en-GB" sz="2800" noProof="0" dirty="0" smtClean="0"/>
          </a:p>
          <a:p>
            <a:pPr>
              <a:buFontTx/>
              <a:buChar char="-"/>
              <a:defRPr/>
            </a:pPr>
            <a:r>
              <a:rPr lang="en-GB" sz="2800" noProof="0" dirty="0" smtClean="0"/>
              <a:t>The attractiveness of each of </a:t>
            </a:r>
            <a:r>
              <a:rPr lang="en-GB" sz="2800" dirty="0" smtClean="0"/>
              <a:t>the identified segments,</a:t>
            </a:r>
            <a:endParaRPr lang="en-GB" sz="2800" noProof="0" dirty="0" smtClean="0"/>
          </a:p>
          <a:p>
            <a:pPr eaLnBrk="1" hangingPunct="1">
              <a:buFontTx/>
              <a:buChar char="-"/>
              <a:defRPr/>
            </a:pPr>
            <a:r>
              <a:rPr lang="en-GB" sz="2800" noProof="0" dirty="0" smtClean="0"/>
              <a:t>The match between the segment and the company’s means,</a:t>
            </a:r>
          </a:p>
          <a:p>
            <a:pPr>
              <a:buFontTx/>
              <a:buChar char="-"/>
              <a:defRPr/>
            </a:pPr>
            <a:r>
              <a:rPr lang="en-GB" sz="2800" dirty="0" smtClean="0"/>
              <a:t>The match between the segment and the company’s overall strategy.</a:t>
            </a:r>
            <a:endParaRPr lang="en-GB" sz="2800" noProof="0" dirty="0" smtClean="0"/>
          </a:p>
          <a:p>
            <a:pPr eaLnBrk="1" hangingPunct="1">
              <a:buNone/>
              <a:defRPr/>
            </a:pPr>
            <a:endParaRPr lang="en-GB" sz="2800" noProof="0" dirty="0" smtClean="0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Laurence Chérel - Catherine Madrid              IUT Tech de Co Bordeaux</a:t>
            </a:r>
            <a:endParaRPr lang="fr-FR" dirty="0" smtClean="0"/>
          </a:p>
          <a:p>
            <a:pPr>
              <a:defRPr/>
            </a:pPr>
            <a:endParaRPr lang="fr-FR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445224"/>
            <a:ext cx="82819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z="2800" smtClean="0"/>
              <a:pPr/>
              <a:t>11</a:t>
            </a:fld>
            <a:endParaRPr lang="fr-FR" sz="2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en-GB" sz="3300" noProof="0" dirty="0" smtClean="0"/>
              <a:t>Main criteria for evaluating the segments</a:t>
            </a:r>
            <a:endParaRPr lang="en-GB" sz="3300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000" noProof="0" dirty="0" smtClean="0"/>
              <a:t>The segment’s intrinsic attractiveness: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Size,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Growth,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Intensity of the competition,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Accessibility,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Profitability,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Growth prospects.</a:t>
            </a:r>
          </a:p>
          <a:p>
            <a:pPr>
              <a:buNone/>
            </a:pPr>
            <a:endParaRPr lang="en-GB" sz="2000" noProof="0" dirty="0" smtClean="0"/>
          </a:p>
          <a:p>
            <a:pPr>
              <a:buFontTx/>
              <a:buChar char="-"/>
            </a:pPr>
            <a:r>
              <a:rPr lang="en-GB" sz="2000" noProof="0" dirty="0" smtClean="0"/>
              <a:t>Match between the segment and the company’s means: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Financial means,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Technological means,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Human and organizational means</a:t>
            </a:r>
          </a:p>
          <a:p>
            <a:pPr lvl="1">
              <a:buFontTx/>
              <a:buChar char="-"/>
            </a:pPr>
            <a:r>
              <a:rPr lang="en-GB" sz="1600" noProof="0" dirty="0" smtClean="0"/>
              <a:t>Informational means.</a:t>
            </a:r>
          </a:p>
          <a:p>
            <a:pPr lvl="1" algn="r">
              <a:buNone/>
            </a:pPr>
            <a:endParaRPr lang="en-GB" sz="1200" i="1" noProof="0" dirty="0" smtClean="0"/>
          </a:p>
          <a:p>
            <a:pPr lvl="1" algn="r">
              <a:buNone/>
            </a:pPr>
            <a:r>
              <a:rPr lang="en-GB" sz="1200" i="1" noProof="0" dirty="0" smtClean="0"/>
              <a:t>Based on </a:t>
            </a:r>
            <a:r>
              <a:rPr lang="en-GB" sz="1200" i="1" noProof="0" dirty="0" err="1" smtClean="0"/>
              <a:t>FERRANDI</a:t>
            </a:r>
            <a:r>
              <a:rPr lang="en-GB" sz="1200" i="1" noProof="0" dirty="0" smtClean="0"/>
              <a:t> J-M and </a:t>
            </a:r>
            <a:r>
              <a:rPr lang="en-GB" sz="1200" i="1" noProof="0" dirty="0" err="1" smtClean="0"/>
              <a:t>LICHTLE</a:t>
            </a:r>
            <a:r>
              <a:rPr lang="en-GB" sz="1200" i="1" noProof="0" dirty="0" smtClean="0"/>
              <a:t> M-C, (2014), “Marketing ”, </a:t>
            </a:r>
            <a:r>
              <a:rPr lang="en-GB" sz="1200" i="1" noProof="0" dirty="0" err="1" smtClean="0"/>
              <a:t>Dunod</a:t>
            </a:r>
            <a:r>
              <a:rPr lang="en-GB" sz="1200" i="1" noProof="0" dirty="0" smtClean="0"/>
              <a:t>, p101</a:t>
            </a:r>
            <a:endParaRPr lang="en-GB" sz="1200" noProof="0" dirty="0" smtClean="0"/>
          </a:p>
          <a:p>
            <a:pPr lvl="1">
              <a:buNone/>
            </a:pPr>
            <a:endParaRPr lang="en-GB" sz="2000" noProof="0" dirty="0" smtClean="0"/>
          </a:p>
          <a:p>
            <a:pPr lvl="1">
              <a:buNone/>
            </a:pPr>
            <a:endParaRPr lang="en-GB" sz="2000" noProof="0" dirty="0" smtClean="0"/>
          </a:p>
          <a:p>
            <a:pPr lvl="1">
              <a:buFontTx/>
              <a:buChar char="-"/>
            </a:pPr>
            <a:endParaRPr lang="en-GB" sz="1600" noProof="0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noProof="0" dirty="0" smtClean="0"/>
              <a:t>Once you’ve chosen the target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noProof="0" dirty="0" smtClean="0">
                <a:sym typeface="Wingdings" pitchFamily="2" charset="2"/>
              </a:rPr>
              <a:t></a:t>
            </a:r>
            <a:r>
              <a:rPr lang="en-GB" b="1" noProof="0" dirty="0" smtClean="0"/>
              <a:t>Differentiate the offer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To summarize:</a:t>
            </a:r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57192"/>
            <a:ext cx="871296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476673"/>
            <a:ext cx="7772400" cy="1152127"/>
          </a:xfrm>
        </p:spPr>
        <p:txBody>
          <a:bodyPr/>
          <a:lstStyle/>
          <a:p>
            <a:pPr eaLnBrk="1" hangingPunct="1">
              <a:defRPr/>
            </a:pPr>
            <a:r>
              <a:rPr lang="en-GB" i="1" u="sng" noProof="0" dirty="0" smtClean="0"/>
              <a:t>Further reading: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12776"/>
            <a:ext cx="8496944" cy="4226024"/>
          </a:xfrm>
        </p:spPr>
        <p:txBody>
          <a:bodyPr>
            <a:normAutofit/>
          </a:bodyPr>
          <a:lstStyle/>
          <a:p>
            <a:pPr algn="l">
              <a:buFont typeface="Arial" charset="0"/>
              <a:buChar char="•"/>
              <a:defRPr/>
            </a:pPr>
            <a:r>
              <a:rPr lang="en-GB" sz="2800" noProof="0" dirty="0" err="1" smtClean="0">
                <a:solidFill>
                  <a:schemeClr val="tx1"/>
                </a:solidFill>
              </a:rPr>
              <a:t>FERRANDI</a:t>
            </a:r>
            <a:r>
              <a:rPr lang="en-GB" sz="2800" noProof="0" dirty="0" smtClean="0">
                <a:solidFill>
                  <a:schemeClr val="tx1"/>
                </a:solidFill>
              </a:rPr>
              <a:t> J-M and </a:t>
            </a:r>
            <a:r>
              <a:rPr lang="en-GB" sz="2800" noProof="0" dirty="0" err="1" smtClean="0">
                <a:solidFill>
                  <a:schemeClr val="tx1"/>
                </a:solidFill>
              </a:rPr>
              <a:t>LICHTLE</a:t>
            </a:r>
            <a:r>
              <a:rPr lang="en-GB" sz="2800" noProof="0" dirty="0" smtClean="0">
                <a:solidFill>
                  <a:schemeClr val="tx1"/>
                </a:solidFill>
              </a:rPr>
              <a:t> M-C, (2014), “Marketing”, </a:t>
            </a:r>
            <a:r>
              <a:rPr lang="en-GB" sz="2800" noProof="0" dirty="0" err="1" smtClean="0">
                <a:solidFill>
                  <a:schemeClr val="tx1"/>
                </a:solidFill>
              </a:rPr>
              <a:t>Dunod</a:t>
            </a:r>
            <a:r>
              <a:rPr lang="en-GB" sz="2800" noProof="0" dirty="0" smtClean="0">
                <a:solidFill>
                  <a:schemeClr val="tx1"/>
                </a:solidFill>
              </a:rPr>
              <a:t>, Paris.</a:t>
            </a:r>
          </a:p>
          <a:p>
            <a:pPr algn="l">
              <a:defRPr/>
            </a:pPr>
            <a:endParaRPr lang="en-GB" sz="2800" noProof="0" dirty="0" smtClean="0">
              <a:solidFill>
                <a:schemeClr val="tx1"/>
              </a:solidFill>
            </a:endParaRPr>
          </a:p>
          <a:p>
            <a:pPr algn="l">
              <a:buFont typeface="Arial" charset="0"/>
              <a:buChar char="•"/>
              <a:defRPr/>
            </a:pPr>
            <a:r>
              <a:rPr lang="en-GB" sz="2800" b="1" noProof="0" dirty="0" smtClean="0">
                <a:solidFill>
                  <a:schemeClr val="tx1"/>
                </a:solidFill>
              </a:rPr>
              <a:t> </a:t>
            </a:r>
            <a:r>
              <a:rPr lang="en-GB" sz="2800" noProof="0" dirty="0" err="1" smtClean="0">
                <a:solidFill>
                  <a:schemeClr val="tx1"/>
                </a:solidFill>
              </a:rPr>
              <a:t>LUCRON</a:t>
            </a:r>
            <a:r>
              <a:rPr lang="en-GB" sz="2800" noProof="0" dirty="0" smtClean="0">
                <a:solidFill>
                  <a:schemeClr val="tx1"/>
                </a:solidFill>
              </a:rPr>
              <a:t>, Xavier. “Clients: comment </a:t>
            </a:r>
            <a:r>
              <a:rPr lang="en-GB" sz="2800" noProof="0" dirty="0" err="1" smtClean="0">
                <a:solidFill>
                  <a:schemeClr val="tx1"/>
                </a:solidFill>
              </a:rPr>
              <a:t>choisir</a:t>
            </a:r>
            <a:r>
              <a:rPr lang="en-GB" sz="2800" noProof="0" dirty="0" smtClean="0">
                <a:solidFill>
                  <a:schemeClr val="tx1"/>
                </a:solidFill>
              </a:rPr>
              <a:t> la </a:t>
            </a:r>
            <a:r>
              <a:rPr lang="en-GB" sz="2800" noProof="0" dirty="0" err="1" smtClean="0">
                <a:solidFill>
                  <a:schemeClr val="tx1"/>
                </a:solidFill>
              </a:rPr>
              <a:t>bonne</a:t>
            </a:r>
            <a:r>
              <a:rPr lang="en-GB" sz="2800" noProof="0" dirty="0" smtClean="0">
                <a:solidFill>
                  <a:schemeClr val="tx1"/>
                </a:solidFill>
              </a:rPr>
              <a:t> </a:t>
            </a:r>
            <a:r>
              <a:rPr lang="en-GB" sz="2800" noProof="0" dirty="0" err="1" smtClean="0">
                <a:solidFill>
                  <a:schemeClr val="tx1"/>
                </a:solidFill>
              </a:rPr>
              <a:t>cible</a:t>
            </a:r>
            <a:r>
              <a:rPr lang="en-GB" sz="2800" noProof="0" dirty="0" smtClean="0">
                <a:solidFill>
                  <a:schemeClr val="tx1"/>
                </a:solidFill>
              </a:rPr>
              <a:t> ?”, published on 05/07/2006, updated on 29/04/2014</a:t>
            </a:r>
          </a:p>
          <a:p>
            <a:pPr algn="l">
              <a:defRPr/>
            </a:pPr>
            <a:r>
              <a:rPr lang="en-GB" sz="1200" b="1" noProof="0" dirty="0" smtClean="0">
                <a:solidFill>
                  <a:schemeClr val="tx1"/>
                </a:solidFill>
                <a:hlinkClick r:id="rId3"/>
              </a:rPr>
              <a:t>http://lentreprise.lexpress.fr/marketing-vente/prospection-commerciale/clients-comment-choisir-la-bonne-cible_1508966.html</a:t>
            </a:r>
            <a:endParaRPr lang="en-GB" sz="1200" b="1" noProof="0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“Knowledge check” quiz</a:t>
            </a:r>
            <a:endParaRPr lang="en-GB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4" name="Bulle ronde 3"/>
          <p:cNvSpPr/>
          <p:nvPr/>
        </p:nvSpPr>
        <p:spPr>
          <a:xfrm>
            <a:off x="0" y="0"/>
            <a:ext cx="9144000" cy="5334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/>
          </a:bodyPr>
          <a:lstStyle/>
          <a:p>
            <a:r>
              <a:rPr lang="en-GB" noProof="0" dirty="0" smtClean="0"/>
              <a:t>Transversality</a:t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>
                <a:sym typeface="Wingdings" pitchFamily="2" charset="2"/>
              </a:rPr>
              <a:t>To be tied in later with the communication policy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445224"/>
            <a:ext cx="84969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86" y="836713"/>
            <a:ext cx="8258114" cy="1512167"/>
          </a:xfrm>
        </p:spPr>
        <p:txBody>
          <a:bodyPr/>
          <a:lstStyle/>
          <a:p>
            <a:pPr eaLnBrk="1" hangingPunct="1">
              <a:defRPr/>
            </a:pPr>
            <a:r>
              <a:rPr lang="en-GB" noProof="0" dirty="0" smtClean="0"/>
              <a:t>TARGETING YOUR CUSTOMERS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780928"/>
            <a:ext cx="6800800" cy="285787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noProof="0" dirty="0" smtClean="0">
                <a:solidFill>
                  <a:schemeClr val="tx1"/>
                </a:solidFill>
              </a:rPr>
              <a:t>- Understanding the concept of a target</a:t>
            </a:r>
          </a:p>
          <a:p>
            <a:pPr algn="just" eaLnBrk="1" hangingPunct="1">
              <a:defRPr/>
            </a:pPr>
            <a:r>
              <a:rPr lang="en-GB" noProof="0" dirty="0" smtClean="0">
                <a:solidFill>
                  <a:schemeClr val="tx1"/>
                </a:solidFill>
              </a:rPr>
              <a:t>- Choosing your target market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43248" y="6356350"/>
            <a:ext cx="3076552" cy="365125"/>
          </a:xfrm>
        </p:spPr>
        <p:txBody>
          <a:bodyPr/>
          <a:lstStyle/>
          <a:p>
            <a:pPr algn="just">
              <a:defRPr/>
            </a:pPr>
            <a:r>
              <a:rPr lang="en-US" smtClean="0">
                <a:solidFill>
                  <a:schemeClr val="tx1"/>
                </a:solidFill>
              </a:rPr>
              <a:t>Laurence Chérel - Catherine Madrid              IUT Tech de Co Bordeaux</a:t>
            </a:r>
            <a:endParaRPr lang="fr-FR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5805488"/>
            <a:ext cx="7920880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19867" y="6356350"/>
            <a:ext cx="2266933" cy="365125"/>
          </a:xfrm>
        </p:spPr>
        <p:txBody>
          <a:bodyPr/>
          <a:lstStyle/>
          <a:p>
            <a:pPr algn="just"/>
            <a:fld id="{5D713E3D-25E1-4B45-B8A6-F2A1ACB9E7AB}" type="slidenum">
              <a:rPr lang="fr-FR" smtClean="0">
                <a:solidFill>
                  <a:schemeClr val="tx1"/>
                </a:solidFill>
              </a:rPr>
              <a:pPr algn="just"/>
              <a:t>3</a:t>
            </a:fld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727200"/>
          </a:xfrm>
        </p:spPr>
        <p:txBody>
          <a:bodyPr/>
          <a:lstStyle/>
          <a:p>
            <a:pPr eaLnBrk="1" hangingPunct="1">
              <a:defRPr/>
            </a:pPr>
            <a:r>
              <a:rPr lang="en-GB" noProof="0" dirty="0" smtClean="0"/>
              <a:t>Segmentation is an observation 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213100"/>
            <a:ext cx="8137525" cy="2425700"/>
          </a:xfrm>
        </p:spPr>
        <p:txBody>
          <a:bodyPr/>
          <a:lstStyle/>
          <a:p>
            <a:pPr eaLnBrk="1" hangingPunct="1">
              <a:defRPr/>
            </a:pPr>
            <a:endParaRPr lang="en-GB" b="1" noProof="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GB" b="1" noProof="0" dirty="0" smtClean="0">
                <a:solidFill>
                  <a:schemeClr val="tx1"/>
                </a:solidFill>
              </a:rPr>
              <a:t>The target is the </a:t>
            </a:r>
            <a:r>
              <a:rPr lang="en-GB" b="1" u="sng" dirty="0" smtClean="0">
                <a:solidFill>
                  <a:schemeClr val="tx1"/>
                </a:solidFill>
              </a:rPr>
              <a:t>first</a:t>
            </a:r>
            <a:r>
              <a:rPr lang="en-GB" b="1" u="sng" noProof="0" dirty="0" smtClean="0">
                <a:solidFill>
                  <a:schemeClr val="tx1"/>
                </a:solidFill>
              </a:rPr>
              <a:t> decision</a:t>
            </a:r>
            <a:r>
              <a:rPr lang="en-GB" b="1" noProof="0" dirty="0" smtClean="0">
                <a:solidFill>
                  <a:schemeClr val="tx1"/>
                </a:solidFill>
              </a:rPr>
              <a:t> in the marketing strategy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GB" noProof="0" dirty="0" smtClean="0"/>
              <a:t>Definition of a target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 lIns="90488" tIns="44450" rIns="90488" bIns="44450">
            <a:normAutofit/>
          </a:bodyPr>
          <a:lstStyle/>
          <a:p>
            <a:pPr algn="just" eaLnBrk="1" hangingPunct="1">
              <a:buNone/>
              <a:defRPr/>
            </a:pPr>
            <a:endParaRPr lang="en-GB" sz="4000" noProof="0" dirty="0" smtClean="0"/>
          </a:p>
          <a:p>
            <a:pPr algn="just" eaLnBrk="1" hangingPunct="1">
              <a:buNone/>
              <a:defRPr/>
            </a:pPr>
            <a:endParaRPr lang="en-GB" sz="4000" noProof="0" dirty="0" smtClean="0"/>
          </a:p>
          <a:p>
            <a:pPr algn="just" eaLnBrk="1" hangingPunct="1">
              <a:buNone/>
              <a:defRPr/>
            </a:pPr>
            <a:r>
              <a:rPr lang="en-GB" sz="4000" noProof="0" dirty="0" smtClean="0"/>
              <a:t>Market segment(s) at which the company’s offer is aimed 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980363" y="1303338"/>
            <a:ext cx="193675" cy="7588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endParaRPr lang="fr-FR" sz="2400" i="1">
              <a:latin typeface="ChicagoLaser" charset="0"/>
            </a:endParaRPr>
          </a:p>
          <a:p>
            <a:pPr defTabSz="762000" eaLnBrk="0" latinLnBrk="1" hangingPunct="0">
              <a:lnSpc>
                <a:spcPct val="90000"/>
              </a:lnSpc>
            </a:pPr>
            <a:endParaRPr lang="fr-FR" sz="2400" i="1">
              <a:latin typeface="ChicagoLaser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620688"/>
          </a:xfrm>
        </p:spPr>
        <p:txBody>
          <a:bodyPr>
            <a:normAutofit/>
          </a:bodyPr>
          <a:lstStyle/>
          <a:p>
            <a:r>
              <a:rPr lang="en-GB" sz="2400" b="1" noProof="0" dirty="0" smtClean="0"/>
              <a:t>Diagrammatic representation of the targeting options</a:t>
            </a:r>
            <a:endParaRPr lang="en-GB" sz="2400" b="1" noProof="0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1600200" y="838200"/>
            <a:ext cx="480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619672" y="836712"/>
            <a:ext cx="52536" cy="9920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763962" y="836613"/>
            <a:ext cx="45719" cy="108021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6372200" y="836712"/>
            <a:ext cx="45719" cy="108012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371600" y="18446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400" b="1" dirty="0" smtClean="0">
                <a:latin typeface="Times New Roman" pitchFamily="18" charset="0"/>
              </a:rPr>
              <a:t>  A</a:t>
            </a:r>
            <a:endParaRPr lang="fr-FR" sz="2400" b="1" dirty="0">
              <a:latin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581400" y="1916113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400" b="1" dirty="0">
                <a:latin typeface="Times New Roman" pitchFamily="18" charset="0"/>
              </a:rPr>
              <a:t>B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012160" y="1916832"/>
            <a:ext cx="854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400" b="1" dirty="0">
                <a:latin typeface="Times New Roman" pitchFamily="18" charset="0"/>
              </a:rPr>
              <a:t>C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rot="5693521" flipH="1" flipV="1">
            <a:off x="1389857" y="2618581"/>
            <a:ext cx="2668588" cy="1698625"/>
          </a:xfrm>
          <a:prstGeom prst="line">
            <a:avLst/>
          </a:prstGeom>
          <a:noFill/>
          <a:ln w="57150" cmpd="thinThick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 flipV="1">
            <a:off x="6443663" y="2349500"/>
            <a:ext cx="342900" cy="2370138"/>
          </a:xfrm>
          <a:prstGeom prst="line">
            <a:avLst/>
          </a:prstGeom>
          <a:noFill/>
          <a:ln w="57150" cmpd="thinThick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 flipV="1">
            <a:off x="3851275" y="2276475"/>
            <a:ext cx="2881313" cy="2447925"/>
          </a:xfrm>
          <a:prstGeom prst="line">
            <a:avLst/>
          </a:prstGeom>
          <a:noFill/>
          <a:ln w="57150" cmpd="thinThick">
            <a:solidFill>
              <a:srgbClr val="0070C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1219200" y="1371600"/>
            <a:ext cx="5943600" cy="0"/>
          </a:xfrm>
          <a:prstGeom prst="line">
            <a:avLst/>
          </a:prstGeom>
          <a:noFill/>
          <a:ln w="57150" cmpd="thinThick">
            <a:solidFill>
              <a:srgbClr val="00B05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23850" y="4581525"/>
            <a:ext cx="33845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/>
            <a:r>
              <a:rPr lang="fr-FR" sz="3600" dirty="0" err="1" smtClean="0">
                <a:solidFill>
                  <a:srgbClr val="FF0000"/>
                </a:solidFill>
                <a:latin typeface="Times New Roman" pitchFamily="18" charset="0"/>
              </a:rPr>
              <a:t>Concentrated</a:t>
            </a:r>
            <a:r>
              <a:rPr lang="fr-FR" sz="3600" dirty="0" smtClean="0">
                <a:solidFill>
                  <a:srgbClr val="FF0000"/>
                </a:solidFill>
                <a:latin typeface="Times New Roman" pitchFamily="18" charset="0"/>
              </a:rPr>
              <a:t> marketing </a:t>
            </a:r>
            <a:endParaRPr lang="fr-FR" sz="3600" dirty="0">
              <a:solidFill>
                <a:srgbClr val="FF0000"/>
              </a:solidFill>
              <a:latin typeface="Times New Roman" pitchFamily="18" charset="0"/>
            </a:endParaRPr>
          </a:p>
          <a:p>
            <a:pPr lvl="1" eaLnBrk="0" hangingPunct="0"/>
            <a:endParaRPr lang="fr-FR" sz="3600" dirty="0">
              <a:latin typeface="Times New Roman" pitchFamily="18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0072" y="4652963"/>
            <a:ext cx="345638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eaLnBrk="0" hangingPunct="0"/>
            <a:r>
              <a:rPr lang="fr-FR" sz="3600" dirty="0" err="1" smtClean="0">
                <a:solidFill>
                  <a:srgbClr val="0070C0"/>
                </a:solidFill>
                <a:latin typeface="Times New Roman" pitchFamily="18" charset="0"/>
              </a:rPr>
              <a:t>Differentiated</a:t>
            </a:r>
            <a:r>
              <a:rPr lang="fr-FR" sz="3600" dirty="0" smtClean="0">
                <a:solidFill>
                  <a:srgbClr val="0070C0"/>
                </a:solidFill>
                <a:latin typeface="Times New Roman" pitchFamily="18" charset="0"/>
              </a:rPr>
              <a:t> marketing </a:t>
            </a:r>
            <a:endParaRPr lang="fr-FR" sz="3600" dirty="0">
              <a:solidFill>
                <a:srgbClr val="0070C0"/>
              </a:solidFill>
              <a:latin typeface="Times New Roman" pitchFamily="18" charset="0"/>
            </a:endParaRPr>
          </a:p>
          <a:p>
            <a:pPr lvl="1" eaLnBrk="0" hangingPunct="0"/>
            <a:endParaRPr lang="fr-FR" sz="3600" dirty="0">
              <a:solidFill>
                <a:srgbClr val="0070C0"/>
              </a:solidFill>
              <a:latin typeface="Times New Roman" pitchFamily="18" charset="0"/>
            </a:endParaRPr>
          </a:p>
          <a:p>
            <a:pPr lvl="1" eaLnBrk="0" hangingPunct="0"/>
            <a:endParaRPr lang="fr-FR" sz="3600" dirty="0">
              <a:latin typeface="Times New Roman" pitchFamily="18" charset="0"/>
            </a:endParaRPr>
          </a:p>
          <a:p>
            <a:pPr lvl="1" eaLnBrk="0" hangingPunct="0"/>
            <a:endParaRPr lang="fr-FR" sz="3600" dirty="0">
              <a:latin typeface="Times New Roman" pitchFamily="18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011863" y="228600"/>
            <a:ext cx="313213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/>
            <a:r>
              <a:rPr lang="fr-FR" sz="3600" dirty="0" smtClean="0">
                <a:solidFill>
                  <a:srgbClr val="00B050"/>
                </a:solidFill>
                <a:latin typeface="Times New Roman" pitchFamily="18" charset="0"/>
              </a:rPr>
              <a:t>Non-</a:t>
            </a:r>
            <a:r>
              <a:rPr lang="fr-FR" sz="3600" dirty="0" err="1" smtClean="0">
                <a:solidFill>
                  <a:srgbClr val="00B050"/>
                </a:solidFill>
                <a:latin typeface="Times New Roman" pitchFamily="18" charset="0"/>
              </a:rPr>
              <a:t>differentiated</a:t>
            </a:r>
            <a:r>
              <a:rPr lang="fr-FR" sz="3600" dirty="0" smtClean="0">
                <a:solidFill>
                  <a:srgbClr val="00B050"/>
                </a:solidFill>
                <a:latin typeface="Times New Roman" pitchFamily="18" charset="0"/>
              </a:rPr>
              <a:t> marketing </a:t>
            </a:r>
            <a:endParaRPr lang="fr-FR" sz="36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  <p:bldP spid="4100" grpId="0" animBg="1"/>
      <p:bldP spid="4101" grpId="0" animBg="1"/>
      <p:bldP spid="4102" grpId="0" autoUpdateAnimBg="0"/>
      <p:bldP spid="4103" grpId="0" autoUpdateAnimBg="0"/>
      <p:bldP spid="4104" grpId="0" autoUpdateAnimBg="0"/>
      <p:bldP spid="4105" grpId="0" animBg="1"/>
      <p:bldP spid="4106" grpId="0" animBg="1"/>
      <p:bldP spid="4107" grpId="0" animBg="1"/>
      <p:bldP spid="4108" grpId="0" animBg="1"/>
      <p:bldP spid="4109" grpId="0" autoUpdateAnimBg="0"/>
      <p:bldP spid="4110" grpId="0" autoUpdateAnimBg="0"/>
      <p:bldP spid="41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noProof="0" dirty="0" smtClean="0">
                <a:solidFill>
                  <a:srgbClr val="FF0000"/>
                </a:solidFill>
              </a:rPr>
              <a:t>The </a:t>
            </a:r>
            <a:r>
              <a:rPr lang="en-GB" sz="4000" b="1" dirty="0" smtClean="0">
                <a:solidFill>
                  <a:srgbClr val="FF0000"/>
                </a:solidFill>
              </a:rPr>
              <a:t>concentrated marketing</a:t>
            </a:r>
            <a:r>
              <a:rPr lang="en-GB" sz="4000" dirty="0" smtClean="0">
                <a:solidFill>
                  <a:srgbClr val="FF0000"/>
                </a:solidFill>
              </a:rPr>
              <a:t> strategy </a:t>
            </a:r>
            <a:endParaRPr lang="en-GB" sz="4000" b="1" noProof="0" dirty="0" smtClean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86800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GB" noProof="0" dirty="0" smtClean="0"/>
              <a:t>Proposing a single offer to a </a:t>
            </a:r>
            <a:r>
              <a:rPr lang="en-GB" u="sng" noProof="0" dirty="0" smtClean="0"/>
              <a:t>single segment</a:t>
            </a:r>
            <a:r>
              <a:rPr lang="en-GB" noProof="0" dirty="0" smtClean="0"/>
              <a:t>:</a:t>
            </a:r>
          </a:p>
          <a:p>
            <a:pPr eaLnBrk="1" hangingPunct="1">
              <a:buNone/>
              <a:defRPr/>
            </a:pPr>
            <a:r>
              <a:rPr lang="en-GB" noProof="0" dirty="0" smtClean="0"/>
              <a:t>				</a:t>
            </a:r>
            <a:r>
              <a:rPr lang="en-GB" i="1" noProof="0" dirty="0" smtClean="0">
                <a:solidFill>
                  <a:srgbClr val="0070C0"/>
                </a:solidFill>
              </a:rPr>
              <a:t>example: the </a:t>
            </a:r>
            <a:r>
              <a:rPr lang="en-GB" i="1" noProof="0" dirty="0" err="1" smtClean="0">
                <a:solidFill>
                  <a:srgbClr val="0070C0"/>
                </a:solidFill>
              </a:rPr>
              <a:t>Activilong</a:t>
            </a:r>
            <a:r>
              <a:rPr lang="en-GB" i="1" noProof="0" dirty="0" smtClean="0">
                <a:solidFill>
                  <a:srgbClr val="0070C0"/>
                </a:solidFill>
              </a:rPr>
              <a:t> brand </a:t>
            </a:r>
          </a:p>
          <a:p>
            <a:pPr eaLnBrk="1" hangingPunct="1">
              <a:buNone/>
              <a:defRPr/>
            </a:pPr>
            <a:r>
              <a:rPr lang="en-GB" sz="1600" i="1" noProof="0" dirty="0" smtClean="0">
                <a:solidFill>
                  <a:srgbClr val="0070C0"/>
                </a:solidFill>
              </a:rPr>
              <a:t>					(cf. resource at the bottom of the page)</a:t>
            </a:r>
          </a:p>
          <a:p>
            <a:pPr eaLnBrk="1" hangingPunct="1">
              <a:buNone/>
              <a:defRPr/>
            </a:pPr>
            <a:r>
              <a:rPr lang="en-GB" noProof="0" dirty="0" smtClean="0"/>
              <a:t>-A distinctive expertise resulting from specialization</a:t>
            </a:r>
          </a:p>
          <a:p>
            <a:pPr eaLnBrk="1" hangingPunct="1">
              <a:buNone/>
              <a:defRPr/>
            </a:pPr>
            <a:r>
              <a:rPr lang="en-GB" noProof="0" dirty="0" smtClean="0"/>
              <a:t>- Limitations linked to dependence on a single market segment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dirty="0" smtClean="0">
                <a:solidFill>
                  <a:srgbClr val="0070C0"/>
                </a:solidFill>
              </a:rPr>
              <a:t>The </a:t>
            </a:r>
            <a:r>
              <a:rPr lang="en-GB" sz="4000" b="1" dirty="0" smtClean="0">
                <a:solidFill>
                  <a:srgbClr val="0070C0"/>
                </a:solidFill>
              </a:rPr>
              <a:t>differentiated marketing </a:t>
            </a:r>
            <a:r>
              <a:rPr lang="en-GB" sz="4000" b="1" noProof="0" dirty="0" smtClean="0">
                <a:solidFill>
                  <a:srgbClr val="0070C0"/>
                </a:solidFill>
              </a:rPr>
              <a:t/>
            </a:r>
            <a:br>
              <a:rPr lang="en-GB" sz="4000" b="1" noProof="0" dirty="0" smtClean="0">
                <a:solidFill>
                  <a:srgbClr val="0070C0"/>
                </a:solidFill>
              </a:rPr>
            </a:br>
            <a:r>
              <a:rPr lang="en-GB" sz="4000" b="1" noProof="0" dirty="0" smtClean="0">
                <a:solidFill>
                  <a:srgbClr val="0070C0"/>
                </a:solidFill>
              </a:rPr>
              <a:t>(or multi-segmented)</a:t>
            </a:r>
            <a:r>
              <a:rPr lang="en-GB" sz="4000" noProof="0" dirty="0" smtClean="0">
                <a:solidFill>
                  <a:srgbClr val="0070C0"/>
                </a:solidFill>
              </a:rPr>
              <a:t> strategy </a:t>
            </a:r>
            <a:endParaRPr lang="en-GB" sz="4000" b="1" noProof="0" dirty="0" smtClean="0">
              <a:solidFill>
                <a:srgbClr val="0070C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507412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GB" noProof="0" dirty="0" smtClean="0"/>
              <a:t>Proposing </a:t>
            </a:r>
            <a:r>
              <a:rPr lang="en-GB" u="sng" dirty="0" smtClean="0"/>
              <a:t> different offers to different </a:t>
            </a:r>
            <a:r>
              <a:rPr lang="en-GB" u="sng" noProof="0" dirty="0" smtClean="0"/>
              <a:t>segments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GB" noProof="0" dirty="0" smtClean="0"/>
              <a:t>				example: Renault</a:t>
            </a:r>
          </a:p>
          <a:p>
            <a:pPr eaLnBrk="1" hangingPunct="1">
              <a:buNone/>
              <a:defRPr/>
            </a:pPr>
            <a:r>
              <a:rPr lang="en-GB" noProof="0" dirty="0" smtClean="0"/>
              <a:t>- Greater independence from the ups and downs of the market</a:t>
            </a:r>
          </a:p>
          <a:p>
            <a:pPr eaLnBrk="1" hangingPunct="1">
              <a:buNone/>
              <a:defRPr/>
            </a:pPr>
            <a:r>
              <a:rPr lang="en-GB" noProof="0" dirty="0" smtClean="0"/>
              <a:t>- A more expensive strategy 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4000" noProof="0" dirty="0" smtClean="0">
                <a:solidFill>
                  <a:srgbClr val="00B050"/>
                </a:solidFill>
              </a:rPr>
              <a:t>The </a:t>
            </a:r>
            <a:r>
              <a:rPr lang="en-GB" sz="4000" b="1" noProof="0" dirty="0" smtClean="0">
                <a:solidFill>
                  <a:srgbClr val="00B050"/>
                </a:solidFill>
              </a:rPr>
              <a:t>non-differentiated</a:t>
            </a:r>
            <a:r>
              <a:rPr lang="en-GB" sz="4000" b="1" dirty="0" smtClean="0">
                <a:solidFill>
                  <a:srgbClr val="00B050"/>
                </a:solidFill>
              </a:rPr>
              <a:t> (</a:t>
            </a:r>
            <a:r>
              <a:rPr lang="en-GB" sz="4000" b="1" noProof="0" dirty="0" smtClean="0">
                <a:solidFill>
                  <a:srgbClr val="00B050"/>
                </a:solidFill>
              </a:rPr>
              <a:t>or mass)</a:t>
            </a:r>
            <a:r>
              <a:rPr lang="en-GB" sz="4000" b="1" dirty="0" smtClean="0">
                <a:solidFill>
                  <a:srgbClr val="00B050"/>
                </a:solidFill>
              </a:rPr>
              <a:t> marketing </a:t>
            </a:r>
            <a:r>
              <a:rPr lang="en-GB" sz="4000" dirty="0" smtClean="0">
                <a:solidFill>
                  <a:srgbClr val="00B050"/>
                </a:solidFill>
              </a:rPr>
              <a:t>strategy </a:t>
            </a:r>
            <a:endParaRPr lang="en-GB" sz="4000" b="1" noProof="0" dirty="0" smtClean="0">
              <a:solidFill>
                <a:srgbClr val="00B05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800" noProof="0" dirty="0" smtClean="0"/>
              <a:t>Proposing a broad offer adapted to all segments: </a:t>
            </a:r>
            <a:r>
              <a:rPr lang="en-GB" sz="2000" i="1" noProof="0" dirty="0" smtClean="0"/>
              <a:t>selling the same product to everyone in the same way</a:t>
            </a:r>
            <a:endParaRPr lang="en-GB" sz="2000" i="1" u="sng" noProof="0" dirty="0" smtClean="0"/>
          </a:p>
          <a:p>
            <a:pPr lvl="1" eaLnBrk="1" hangingPunct="1">
              <a:buNone/>
              <a:defRPr/>
            </a:pPr>
            <a:endParaRPr lang="en-GB" sz="2400" noProof="0" dirty="0" smtClean="0"/>
          </a:p>
          <a:p>
            <a:pPr eaLnBrk="1" hangingPunct="1">
              <a:buNone/>
              <a:defRPr/>
            </a:pPr>
            <a:r>
              <a:rPr lang="en-GB" sz="2800" noProof="0" dirty="0" smtClean="0"/>
              <a:t>- The least expensive strategy </a:t>
            </a:r>
          </a:p>
          <a:p>
            <a:pPr eaLnBrk="1" hangingPunct="1">
              <a:buNone/>
              <a:defRPr/>
            </a:pPr>
            <a:endParaRPr lang="en-GB" sz="2800" noProof="0" dirty="0" smtClean="0"/>
          </a:p>
          <a:p>
            <a:pPr eaLnBrk="1" hangingPunct="1">
              <a:buNone/>
              <a:defRPr/>
            </a:pPr>
            <a:r>
              <a:rPr lang="en-GB" sz="2800" noProof="0" dirty="0" smtClean="0"/>
              <a:t>- The most risky strategy: </a:t>
            </a:r>
          </a:p>
          <a:p>
            <a:pPr lvl="1">
              <a:buNone/>
              <a:defRPr/>
            </a:pPr>
            <a:r>
              <a:rPr lang="en-GB" sz="2000" noProof="0" dirty="0" smtClean="0">
                <a:sym typeface="Wingdings" pitchFamily="2" charset="2"/>
              </a:rPr>
              <a:t></a:t>
            </a:r>
            <a:r>
              <a:rPr lang="en-GB" sz="2400" noProof="0" dirty="0" smtClean="0"/>
              <a:t>risk of the product becoming commonplace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noProof="0" dirty="0" smtClean="0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Laurence Chérel - Catherine Madrid              IUT Tech de Co Bordeaux</a:t>
            </a:r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805488"/>
            <a:ext cx="8281988" cy="50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13E3D-25E1-4B45-B8A6-F2A1ACB9E7A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 bldLvl="3"/>
    </p:bldLst>
  </p:timing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002060"/>
      </a:hlink>
      <a:folHlink>
        <a:srgbClr val="AFBF3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508</Words>
  <Application>Microsoft Office PowerPoint</Application>
  <PresentationFormat>Affichage à l'écran (4:3)</PresentationFormat>
  <Paragraphs>130</Paragraphs>
  <Slides>17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Prerequisites and objectives</vt:lpstr>
      <vt:lpstr>Transversality  To be tied in later with the communication policy  </vt:lpstr>
      <vt:lpstr>TARGETING YOUR CUSTOMERS</vt:lpstr>
      <vt:lpstr>Segmentation is an observation </vt:lpstr>
      <vt:lpstr>Definition of a target</vt:lpstr>
      <vt:lpstr>Diagrammatic representation of the targeting options</vt:lpstr>
      <vt:lpstr>The concentrated marketing strategy </vt:lpstr>
      <vt:lpstr>The differentiated marketing  (or multi-segmented) strategy </vt:lpstr>
      <vt:lpstr>The non-differentiated (or mass) marketing strategy </vt:lpstr>
      <vt:lpstr>The individualized (or one-to-one) marketing strategy </vt:lpstr>
      <vt:lpstr>Choosing the targeting strategy:</vt:lpstr>
      <vt:lpstr>Main criteria for evaluating the segments</vt:lpstr>
      <vt:lpstr>Once you’ve chosen the target</vt:lpstr>
      <vt:lpstr>To summarize:</vt:lpstr>
      <vt:lpstr>Further reading:</vt:lpstr>
      <vt:lpstr>“Knowledge check” quiz</vt:lpstr>
      <vt:lpstr>Diapositive 17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Laurence</dc:creator>
  <cp:lastModifiedBy>John</cp:lastModifiedBy>
  <cp:revision>34</cp:revision>
  <dcterms:created xsi:type="dcterms:W3CDTF">2015-01-08T14:39:01Z</dcterms:created>
  <dcterms:modified xsi:type="dcterms:W3CDTF">2015-12-08T19:48:06Z</dcterms:modified>
</cp:coreProperties>
</file>