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797675" cy="9874250"/>
  <p:embeddedFontLs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gfAwOSzrtx1tbsaWNlIjNZNs5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12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81195924c4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81195924c4_1_2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281195924c4_1_2:notes"/>
          <p:cNvSpPr txBox="1">
            <a:spLocks noGrp="1"/>
          </p:cNvSpPr>
          <p:nvPr>
            <p:ph type="sldNum" idx="12"/>
          </p:nvPr>
        </p:nvSpPr>
        <p:spPr>
          <a:xfrm>
            <a:off x="3850443" y="9378824"/>
            <a:ext cx="29457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45720" lvl="0" algn="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Laurence Chérel </a:t>
            </a:r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/>
          <p:nvPr/>
        </p:nvSpPr>
        <p:spPr>
          <a:xfrm rot="-10380000" flipH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8"/>
          <p:cNvSpPr/>
          <p:nvPr/>
        </p:nvSpPr>
        <p:spPr>
          <a:xfrm rot="-10380000" flipH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8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3921"/>
                </a:srgbClr>
              </a:gs>
              <a:gs pos="100000">
                <a:srgbClr val="00E9F7">
                  <a:alpha val="54117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1" name="Google Shape;91;p28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019"/>
                </a:srgbClr>
              </a:gs>
              <a:gs pos="80000">
                <a:srgbClr val="0099E4">
                  <a:alpha val="43921"/>
                </a:srgbClr>
              </a:gs>
              <a:gs pos="100000">
                <a:srgbClr val="0099E4">
                  <a:alpha val="4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2" name="Google Shape;92;p28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marL="914400" lvl="1" indent="-29337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Laurence Chérel </a:t>
            </a:r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9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body" idx="1"/>
          </p:nvPr>
        </p:nvSpPr>
        <p:spPr>
          <a:xfrm rot="5400000">
            <a:off x="2377282" y="15082"/>
            <a:ext cx="4389437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Laurence Chérel </a:t>
            </a:r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0"/>
          <p:cNvSpPr txBox="1">
            <a:spLocks noGrp="1"/>
          </p:cNvSpPr>
          <p:nvPr>
            <p:ph type="title"/>
          </p:nvPr>
        </p:nvSpPr>
        <p:spPr>
          <a:xfrm rot="5400000">
            <a:off x="5052219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2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Laurence Chérel </a:t>
            </a:r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107504" y="908720"/>
            <a:ext cx="8856900" cy="54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Laurence Chérel </a:t>
            </a:r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45720" lvl="0" algn="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Laurence Chérel </a:t>
            </a:r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Laurence Chérel </a:t>
            </a:r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445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445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Laurence Chérel </a:t>
            </a:r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61315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4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4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61315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4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4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Laurence Chérel </a:t>
            </a:r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Laurence Chérel </a:t>
            </a:r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Laurence Chérel </a:t>
            </a:r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9751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Laurence Chérel </a:t>
            </a:r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-9525" y="-7938"/>
            <a:ext cx="9163050" cy="1041401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3921"/>
                </a:srgbClr>
              </a:gs>
              <a:gs pos="100000">
                <a:srgbClr val="00E9F7">
                  <a:alpha val="54117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4381500" y="-7938"/>
            <a:ext cx="4762500" cy="638176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019"/>
                </a:srgbClr>
              </a:gs>
              <a:gs pos="80000">
                <a:srgbClr val="0099E4">
                  <a:alpha val="43921"/>
                </a:srgbClr>
              </a:gs>
              <a:gs pos="100000">
                <a:srgbClr val="0099E4">
                  <a:alpha val="4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Google Shape;12;p18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5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Laurence Chérel </a:t>
            </a:r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grpSp>
        <p:nvGrpSpPr>
          <p:cNvPr id="17" name="Google Shape;17;p18"/>
          <p:cNvGrpSpPr/>
          <p:nvPr/>
        </p:nvGrpSpPr>
        <p:grpSpPr>
          <a:xfrm>
            <a:off x="-29327" y="-14808"/>
            <a:ext cx="9198220" cy="1083716"/>
            <a:chOff x="-29322" y="-1971"/>
            <a:chExt cx="9198255" cy="1086266"/>
          </a:xfrm>
        </p:grpSpPr>
        <p:sp>
          <p:nvSpPr>
            <p:cNvPr id="18" name="Google Shape;18;p18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8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/>
          <p:nvPr/>
        </p:nvSpPr>
        <p:spPr>
          <a:xfrm>
            <a:off x="-9525" y="-7938"/>
            <a:ext cx="9163050" cy="1041401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3921"/>
                </a:srgbClr>
              </a:gs>
              <a:gs pos="100000">
                <a:srgbClr val="00E9F7">
                  <a:alpha val="54117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" name="Google Shape;28;p17"/>
          <p:cNvSpPr/>
          <p:nvPr/>
        </p:nvSpPr>
        <p:spPr>
          <a:xfrm>
            <a:off x="4381500" y="-7938"/>
            <a:ext cx="4762500" cy="638176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019"/>
                </a:srgbClr>
              </a:gs>
              <a:gs pos="80000">
                <a:srgbClr val="0099E4">
                  <a:alpha val="43921"/>
                </a:srgbClr>
              </a:gs>
              <a:gs pos="100000">
                <a:srgbClr val="0099E4">
                  <a:alpha val="4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5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Laurence Chérel </a:t>
            </a:r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grpSp>
        <p:nvGrpSpPr>
          <p:cNvPr id="34" name="Google Shape;34;p17"/>
          <p:cNvGrpSpPr/>
          <p:nvPr/>
        </p:nvGrpSpPr>
        <p:grpSpPr>
          <a:xfrm>
            <a:off x="-29327" y="-14808"/>
            <a:ext cx="9198220" cy="1083716"/>
            <a:chOff x="-29322" y="-1971"/>
            <a:chExt cx="9198255" cy="1086266"/>
          </a:xfrm>
        </p:grpSpPr>
        <p:sp>
          <p:nvSpPr>
            <p:cNvPr id="35" name="Google Shape;35;p17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7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frproduitfilrouge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>
            <a:spLocks noGrp="1"/>
          </p:cNvSpPr>
          <p:nvPr>
            <p:ph type="ctrTitle"/>
          </p:nvPr>
        </p:nvSpPr>
        <p:spPr>
          <a:xfrm>
            <a:off x="533400" y="682573"/>
            <a:ext cx="8437200" cy="34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900"/>
              <a:buFont typeface="Calibri"/>
              <a:buNone/>
            </a:pPr>
            <a:r>
              <a:rPr lang="fr-FR" sz="4900" i="1">
                <a:latin typeface="Arial"/>
                <a:ea typeface="Arial"/>
                <a:cs typeface="Arial"/>
                <a:sym typeface="Arial"/>
              </a:rPr>
              <a:t>PARCOURS FIL ROUGE :  acquérir des compétences en marketing</a:t>
            </a:r>
            <a:r>
              <a:rPr lang="fr-FR" i="1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fr-FR" i="1"/>
              <a:t> </a:t>
            </a:r>
            <a:br>
              <a:rPr lang="fr-FR" i="1"/>
            </a:br>
            <a:endParaRPr i="1"/>
          </a:p>
        </p:txBody>
      </p:sp>
      <p:sp>
        <p:nvSpPr>
          <p:cNvPr id="115" name="Google Shape;115;p1"/>
          <p:cNvSpPr txBox="1">
            <a:spLocks noGrp="1"/>
          </p:cNvSpPr>
          <p:nvPr>
            <p:ph type="subTitle" idx="1"/>
          </p:nvPr>
        </p:nvSpPr>
        <p:spPr>
          <a:xfrm>
            <a:off x="533400" y="3228975"/>
            <a:ext cx="7854950" cy="250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80"/>
              <a:buNone/>
            </a:pPr>
            <a:endParaRPr sz="4400"/>
          </a:p>
          <a:p>
            <a:pPr marL="0" marR="0" lvl="0" indent="0" algn="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4180"/>
              <a:buNone/>
            </a:pPr>
            <a:r>
              <a:rPr lang="fr-FR" sz="4400">
                <a:latin typeface="Arial"/>
                <a:ea typeface="Arial"/>
                <a:cs typeface="Arial"/>
                <a:sym typeface="Arial"/>
              </a:rPr>
              <a:t>Avec Laurence  Chérel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 txBox="1">
            <a:spLocks noGrp="1"/>
          </p:cNvSpPr>
          <p:nvPr>
            <p:ph type="ftr" idx="11"/>
          </p:nvPr>
        </p:nvSpPr>
        <p:spPr>
          <a:xfrm>
            <a:off x="3269672" y="6498997"/>
            <a:ext cx="2401455" cy="22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/>
              <a:t>Laurence </a:t>
            </a:r>
            <a:r>
              <a:rPr lang="fr-FR" dirty="0" err="1"/>
              <a:t>Chérel</a:t>
            </a:r>
            <a:r>
              <a:rPr lang="fr-FR" dirty="0"/>
              <a:t> </a:t>
            </a:r>
            <a:endParaRPr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D1EAE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539552" y="5670464"/>
            <a:ext cx="8150608" cy="925484"/>
          </a:xfrm>
          <a:custGeom>
            <a:avLst/>
            <a:gdLst/>
            <a:ahLst/>
            <a:cxnLst/>
            <a:rect l="l" t="t" r="r" b="b"/>
            <a:pathLst>
              <a:path w="3588588" h="553407" extrusionOk="0">
                <a:moveTo>
                  <a:pt x="0" y="294615"/>
                </a:moveTo>
                <a:cubicBezTo>
                  <a:pt x="485954" y="139339"/>
                  <a:pt x="971909" y="-15937"/>
                  <a:pt x="1500996" y="1316"/>
                </a:cubicBezTo>
                <a:cubicBezTo>
                  <a:pt x="2030083" y="18569"/>
                  <a:pt x="2826588" y="306117"/>
                  <a:pt x="3174520" y="398132"/>
                </a:cubicBezTo>
                <a:cubicBezTo>
                  <a:pt x="3522452" y="490147"/>
                  <a:pt x="3555520" y="521777"/>
                  <a:pt x="3588588" y="553407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" descr="C:\Users\standard\Desktop\logo t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5816" y="5767414"/>
            <a:ext cx="2630652" cy="731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408000" y="-1461975"/>
            <a:ext cx="8736000" cy="3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Imaginez votre produit </a:t>
            </a:r>
            <a:endParaRPr sz="5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Laurence Chérel </a:t>
            </a:r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  <p:pic>
        <p:nvPicPr>
          <p:cNvPr id="198" name="Google Shape;198;p5" descr="Idée Photo stock libre - Public Domain Pictur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2867022"/>
            <a:ext cx="4394455" cy="333692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5"/>
          <p:cNvSpPr txBox="1"/>
          <p:nvPr/>
        </p:nvSpPr>
        <p:spPr>
          <a:xfrm>
            <a:off x="494825" y="2913775"/>
            <a:ext cx="1867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141288" y="-242888"/>
            <a:ext cx="8578850" cy="115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b="1">
                <a:latin typeface="Arial"/>
                <a:ea typeface="Arial"/>
                <a:cs typeface="Arial"/>
                <a:sym typeface="Arial"/>
              </a:rPr>
              <a:t>Consignes :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"/>
          <p:cNvSpPr txBox="1">
            <a:spLocks noGrp="1"/>
          </p:cNvSpPr>
          <p:nvPr>
            <p:ph type="body" idx="1"/>
          </p:nvPr>
        </p:nvSpPr>
        <p:spPr>
          <a:xfrm>
            <a:off x="107504" y="908720"/>
            <a:ext cx="8856984" cy="54158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➢"/>
            </a:pPr>
            <a:r>
              <a:rPr lang="fr-FR" sz="3200" b="1"/>
              <a:t>SURTOUT : </a:t>
            </a:r>
            <a:r>
              <a:rPr lang="fr-FR" sz="3200"/>
              <a:t>Un produit en correspondance avec vos centres d’intérêts personnels ou votre projet professionnel</a:t>
            </a:r>
            <a:endParaRPr sz="3200"/>
          </a:p>
          <a:p>
            <a:pPr marL="273050" lvl="0" indent="-273050" algn="just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040"/>
              <a:buFont typeface="Arial"/>
              <a:buChar char="➢"/>
            </a:pPr>
            <a:r>
              <a:rPr lang="fr-FR" sz="3200"/>
              <a:t>Un produit ou service amélioré ou une véritable innovation, </a:t>
            </a:r>
            <a:endParaRPr/>
          </a:p>
          <a:p>
            <a:pPr marL="273050" lvl="0" indent="-273050" algn="just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040"/>
              <a:buFont typeface="Arial"/>
              <a:buChar char="➢"/>
            </a:pPr>
            <a:r>
              <a:rPr lang="fr-FR" sz="3200"/>
              <a:t>Un produit vendu à un marché de particuliers,</a:t>
            </a:r>
            <a:endParaRPr/>
          </a:p>
          <a:p>
            <a:pPr marL="273050" lvl="0" indent="-273050" algn="just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040"/>
              <a:buFont typeface="Arial"/>
              <a:buChar char="➢"/>
            </a:pPr>
            <a:r>
              <a:rPr lang="fr-FR" sz="3200"/>
              <a:t> Un produit qui n’existe pas en France,</a:t>
            </a:r>
            <a:endParaRPr/>
          </a:p>
          <a:p>
            <a:pPr marL="273050" lvl="0" indent="-273050" algn="just" rtl="0"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040"/>
              <a:buFont typeface="Arial"/>
              <a:buChar char="➢"/>
            </a:pPr>
            <a:r>
              <a:rPr lang="fr-FR" sz="3200"/>
              <a:t> Un </a:t>
            </a:r>
            <a:r>
              <a:rPr lang="fr-FR" sz="3600"/>
              <a:t>produit</a:t>
            </a:r>
            <a:r>
              <a:rPr lang="fr-FR" sz="3200"/>
              <a:t> qui ne dépend pas d’une autre entreprise.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040"/>
              <a:buNone/>
            </a:pPr>
            <a:endParaRPr sz="3200" b="1"/>
          </a:p>
        </p:txBody>
      </p:sp>
      <p:sp>
        <p:nvSpPr>
          <p:cNvPr id="206" name="Google Shape;206;p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Laurence Chérel </a:t>
            </a:r>
            <a:endParaRPr/>
          </a:p>
        </p:txBody>
      </p:sp>
      <p:sp>
        <p:nvSpPr>
          <p:cNvPr id="207" name="Google Shape;207;p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04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22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22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822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"/>
          <p:cNvSpPr txBox="1">
            <a:spLocks noGrp="1"/>
          </p:cNvSpPr>
          <p:nvPr>
            <p:ph type="title"/>
          </p:nvPr>
        </p:nvSpPr>
        <p:spPr>
          <a:xfrm>
            <a:off x="107504" y="184437"/>
            <a:ext cx="8928545" cy="94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4000" b="1">
                <a:latin typeface="Arial"/>
                <a:ea typeface="Arial"/>
                <a:cs typeface="Arial"/>
                <a:sym typeface="Arial"/>
              </a:rPr>
              <a:t>Les idées déconseillées pour limiter les difficultés</a:t>
            </a:r>
            <a:endParaRPr sz="4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7"/>
          <p:cNvSpPr txBox="1">
            <a:spLocks noGrp="1"/>
          </p:cNvSpPr>
          <p:nvPr>
            <p:ph type="body" idx="1"/>
          </p:nvPr>
        </p:nvSpPr>
        <p:spPr>
          <a:xfrm>
            <a:off x="107950" y="1124745"/>
            <a:ext cx="8928100" cy="523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73050" lvl="0" indent="-240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65769"/>
              <a:buChar char="➢"/>
            </a:pPr>
            <a:r>
              <a:rPr lang="fr-FR"/>
              <a:t>Tout ce qui concerne  :</a:t>
            </a:r>
            <a:endParaRPr/>
          </a:p>
          <a:p>
            <a:pPr marL="274320" lvl="0" indent="-274319" algn="l" rtl="0">
              <a:lnSpc>
                <a:spcPct val="100000"/>
              </a:lnSpc>
              <a:spcBef>
                <a:spcPts val="387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Noto Sans Symbols"/>
              <a:buChar char="➢"/>
            </a:pPr>
            <a:r>
              <a:rPr lang="fr-FR" sz="3100"/>
              <a:t>Les ongles, les boucles d’oreille,</a:t>
            </a:r>
            <a:endParaRPr/>
          </a:p>
          <a:p>
            <a:pPr marL="274320" lvl="0" indent="-274319" algn="l" rtl="0">
              <a:lnSpc>
                <a:spcPct val="100000"/>
              </a:lnSpc>
              <a:spcBef>
                <a:spcPts val="387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Noto Sans Symbols"/>
              <a:buChar char="➢"/>
            </a:pPr>
            <a:r>
              <a:rPr lang="fr-FR" sz="3100"/>
              <a:t>Les robinets,</a:t>
            </a:r>
            <a:endParaRPr/>
          </a:p>
          <a:p>
            <a:pPr marL="274320" lvl="0" indent="-274319" algn="l" rtl="0">
              <a:lnSpc>
                <a:spcPct val="100000"/>
              </a:lnSpc>
              <a:spcBef>
                <a:spcPts val="387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Noto Sans Symbols"/>
              <a:buChar char="➢"/>
            </a:pPr>
            <a:r>
              <a:rPr lang="fr-FR" sz="3100"/>
              <a:t>Les chaussettes, </a:t>
            </a:r>
            <a:endParaRPr/>
          </a:p>
          <a:p>
            <a:pPr marL="274320" lvl="0" indent="-274319" algn="l" rtl="0">
              <a:lnSpc>
                <a:spcPct val="100000"/>
              </a:lnSpc>
              <a:spcBef>
                <a:spcPts val="387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Noto Sans Symbols"/>
              <a:buChar char="➢"/>
            </a:pPr>
            <a:r>
              <a:rPr lang="fr-FR" sz="3100"/>
              <a:t>Les équipements sportifs simples (protège tibias, crampons),</a:t>
            </a:r>
            <a:endParaRPr/>
          </a:p>
          <a:p>
            <a:pPr marL="274320" lvl="0" indent="-274319" algn="l" rtl="0">
              <a:lnSpc>
                <a:spcPct val="100000"/>
              </a:lnSpc>
              <a:spcBef>
                <a:spcPts val="387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Noto Sans Symbols"/>
              <a:buChar char="➢"/>
            </a:pPr>
            <a:r>
              <a:rPr lang="fr-FR" sz="3100"/>
              <a:t>Les parapluies,</a:t>
            </a:r>
            <a:endParaRPr/>
          </a:p>
          <a:p>
            <a:pPr marL="274320" lvl="0" indent="-274319" algn="l" rtl="0">
              <a:lnSpc>
                <a:spcPct val="100000"/>
              </a:lnSpc>
              <a:spcBef>
                <a:spcPts val="387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Noto Sans Symbols"/>
              <a:buChar char="➢"/>
            </a:pPr>
            <a:r>
              <a:rPr lang="fr-FR" sz="3100"/>
              <a:t>Les brosses à cheveux,</a:t>
            </a:r>
            <a:endParaRPr/>
          </a:p>
          <a:p>
            <a:pPr marL="274320" lvl="0" indent="-274319" algn="l" rtl="0">
              <a:lnSpc>
                <a:spcPct val="100000"/>
              </a:lnSpc>
              <a:spcBef>
                <a:spcPts val="387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Noto Sans Symbols"/>
              <a:buChar char="➢"/>
            </a:pPr>
            <a:r>
              <a:rPr lang="fr-FR" sz="3100"/>
              <a:t>Les accessoires d’équipement de maison basiques (cintres, repassage, multiprises, couettes, réveils, poubelles, tables, chaises, cafetière, grille pain, etc.)</a:t>
            </a:r>
            <a:endParaRPr/>
          </a:p>
          <a:p>
            <a:pPr marL="274320" lvl="0" indent="-274319" algn="l" rtl="0">
              <a:lnSpc>
                <a:spcPct val="100000"/>
              </a:lnSpc>
              <a:spcBef>
                <a:spcPts val="387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Noto Sans Symbols"/>
              <a:buChar char="➢"/>
            </a:pPr>
            <a:r>
              <a:rPr lang="fr-FR" sz="3100"/>
              <a:t>Les antivols deux roues,</a:t>
            </a:r>
            <a:endParaRPr/>
          </a:p>
          <a:p>
            <a:pPr marL="274320" lvl="0" indent="-274319" algn="l" rtl="0">
              <a:lnSpc>
                <a:spcPct val="100000"/>
              </a:lnSpc>
              <a:spcBef>
                <a:spcPts val="387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Noto Sans Symbols"/>
              <a:buChar char="➢"/>
            </a:pPr>
            <a:r>
              <a:rPr lang="fr-FR" sz="3100"/>
              <a:t>Les produits de camping,</a:t>
            </a:r>
            <a:endParaRPr/>
          </a:p>
          <a:p>
            <a:pPr marL="274320" lvl="0" indent="-274319" algn="l" rtl="0">
              <a:lnSpc>
                <a:spcPct val="100000"/>
              </a:lnSpc>
              <a:spcBef>
                <a:spcPts val="387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Noto Sans Symbols"/>
              <a:buChar char="➢"/>
            </a:pPr>
            <a:r>
              <a:rPr lang="fr-FR" sz="3100"/>
              <a:t>Les écharpes,</a:t>
            </a:r>
            <a:endParaRPr/>
          </a:p>
          <a:p>
            <a:pPr marL="274320" lvl="0" indent="-274319" algn="l" rtl="0">
              <a:lnSpc>
                <a:spcPct val="100000"/>
              </a:lnSpc>
              <a:spcBef>
                <a:spcPts val="387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Noto Sans Symbols"/>
              <a:buChar char="➢"/>
            </a:pPr>
            <a:r>
              <a:rPr lang="fr-FR" sz="3100"/>
              <a:t>Des produits avec un packaging original</a:t>
            </a:r>
            <a:endParaRPr/>
          </a:p>
          <a:p>
            <a:pPr marL="274320" lvl="0" indent="-274319" algn="l" rtl="0">
              <a:lnSpc>
                <a:spcPct val="100000"/>
              </a:lnSpc>
              <a:spcBef>
                <a:spcPts val="387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Noto Sans Symbols"/>
              <a:buChar char="➢"/>
            </a:pPr>
            <a:r>
              <a:rPr lang="fr-FR" sz="3100"/>
              <a:t>Tout ce qui encourage la consommation de produits autorisés mais dangereux pour la santé ou favorise les comportements non éthiques.</a:t>
            </a:r>
            <a:endParaRPr/>
          </a:p>
        </p:txBody>
      </p:sp>
      <p:sp>
        <p:nvSpPr>
          <p:cNvPr id="214" name="Google Shape;214;p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Laurence Chérel 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rgbClr val="04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Laurence Chérel </a:t>
            </a:r>
            <a:endParaRPr/>
          </a:p>
        </p:txBody>
      </p:sp>
      <p:sp>
        <p:nvSpPr>
          <p:cNvPr id="221" name="Google Shape;221;p1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  <p:sp>
        <p:nvSpPr>
          <p:cNvPr id="222" name="Google Shape;222;p12"/>
          <p:cNvSpPr/>
          <p:nvPr/>
        </p:nvSpPr>
        <p:spPr>
          <a:xfrm>
            <a:off x="2845295" y="243879"/>
            <a:ext cx="6336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8528" y="119011"/>
            <a:ext cx="6715471" cy="39208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12"/>
          <p:cNvCxnSpPr/>
          <p:nvPr/>
        </p:nvCxnSpPr>
        <p:spPr>
          <a:xfrm>
            <a:off x="725000" y="1214850"/>
            <a:ext cx="2161800" cy="14304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25" name="Google Shape;22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1425" y="4642895"/>
            <a:ext cx="4158913" cy="20117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12"/>
          <p:cNvCxnSpPr/>
          <p:nvPr/>
        </p:nvCxnSpPr>
        <p:spPr>
          <a:xfrm>
            <a:off x="822950" y="3340825"/>
            <a:ext cx="3539100" cy="19944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7" name="Google Shape;227;p12"/>
          <p:cNvSpPr txBox="1"/>
          <p:nvPr/>
        </p:nvSpPr>
        <p:spPr>
          <a:xfrm>
            <a:off x="6573875" y="5368825"/>
            <a:ext cx="2586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Lien pour conseils pour trouver une idée</a:t>
            </a:r>
            <a:endParaRPr sz="14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228" name="Google Shape;228;p12"/>
          <p:cNvCxnSpPr/>
          <p:nvPr/>
        </p:nvCxnSpPr>
        <p:spPr>
          <a:xfrm flipH="1">
            <a:off x="6034950" y="5368825"/>
            <a:ext cx="666300" cy="39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"/>
          <p:cNvSpPr txBox="1"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b="1">
                <a:latin typeface="Arial"/>
                <a:ea typeface="Arial"/>
                <a:cs typeface="Arial"/>
                <a:sym typeface="Arial"/>
              </a:rPr>
              <a:t>Validation :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8"/>
          <p:cNvSpPr txBox="1">
            <a:spLocks noGrp="1"/>
          </p:cNvSpPr>
          <p:nvPr>
            <p:ph type="body" idx="1"/>
          </p:nvPr>
        </p:nvSpPr>
        <p:spPr>
          <a:xfrm>
            <a:off x="457250" y="1556800"/>
            <a:ext cx="8229600" cy="4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40"/>
              <a:buChar char="➢"/>
            </a:pPr>
            <a:r>
              <a:rPr lang="fr-FR" sz="3200"/>
              <a:t>Par l’enseignante selon faisabilité pédagogique d’après son expérience et non parce que l’idée est mauvaise</a:t>
            </a: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040"/>
              <a:buNone/>
            </a:pPr>
            <a:endParaRPr sz="3200"/>
          </a:p>
          <a:p>
            <a:pPr marL="273050" lvl="0" indent="-2730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040"/>
              <a:buChar char="➢"/>
            </a:pPr>
            <a:r>
              <a:rPr lang="fr-FR" sz="3200"/>
              <a:t>Pendant la première séance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040"/>
              <a:buNone/>
            </a:pPr>
            <a:r>
              <a:rPr lang="fr-FR" sz="3200"/>
              <a:t>		</a:t>
            </a:r>
            <a:endParaRPr sz="3200"/>
          </a:p>
        </p:txBody>
      </p:sp>
      <p:sp>
        <p:nvSpPr>
          <p:cNvPr id="235" name="Google Shape;235;p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Laurence Chérel </a:t>
            </a:r>
            <a:endParaRPr/>
          </a:p>
        </p:txBody>
      </p:sp>
      <p:sp>
        <p:nvSpPr>
          <p:cNvPr id="236" name="Google Shape;236;p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"/>
          <p:cNvSpPr txBox="1">
            <a:spLocks noGrp="1"/>
          </p:cNvSpPr>
          <p:nvPr>
            <p:ph type="body" idx="1"/>
          </p:nvPr>
        </p:nvSpPr>
        <p:spPr>
          <a:xfrm>
            <a:off x="0" y="908725"/>
            <a:ext cx="8964300" cy="5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fr-FR" sz="4000" b="1" u="sng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http://www.pfrproduitfilrouge.com/</a:t>
            </a:r>
            <a:endParaRPr sz="4000" b="1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800"/>
              <a:buNone/>
            </a:pPr>
            <a:endParaRPr sz="4000" b="1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800"/>
              <a:buNone/>
            </a:pPr>
            <a:endParaRPr sz="4000" b="1">
              <a:solidFill>
                <a:srgbClr val="02485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800"/>
              <a:buNone/>
            </a:pPr>
            <a:endParaRPr sz="4000" b="1">
              <a:solidFill>
                <a:srgbClr val="02485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800"/>
              <a:buNone/>
            </a:pPr>
            <a:endParaRPr sz="4000" b="1">
              <a:solidFill>
                <a:srgbClr val="02485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800"/>
              <a:buNone/>
            </a:pPr>
            <a:endParaRPr sz="4000" b="1">
              <a:solidFill>
                <a:srgbClr val="02485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800"/>
              <a:buNone/>
            </a:pPr>
            <a:r>
              <a:rPr lang="fr-FR" sz="4000" b="1">
                <a:solidFill>
                  <a:srgbClr val="FF0000"/>
                </a:solidFill>
              </a:rPr>
              <a:t>Le mail : </a:t>
            </a:r>
            <a:endParaRPr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800"/>
              <a:buNone/>
            </a:pPr>
            <a:r>
              <a:rPr lang="fr-FR" sz="4000" b="1">
                <a:solidFill>
                  <a:srgbClr val="FF0000"/>
                </a:solidFill>
              </a:rPr>
              <a:t>methodepfr@u-bordeaux.fr</a:t>
            </a:r>
            <a:endParaRPr sz="4000" b="1">
              <a:solidFill>
                <a:srgbClr val="FF0000"/>
              </a:solidFill>
            </a:endParaRPr>
          </a:p>
        </p:txBody>
      </p:sp>
      <p:sp>
        <p:nvSpPr>
          <p:cNvPr id="242" name="Google Shape;242;p1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Laurence Chérel </a:t>
            </a:r>
            <a:endParaRPr/>
          </a:p>
        </p:txBody>
      </p:sp>
      <p:sp>
        <p:nvSpPr>
          <p:cNvPr id="243" name="Google Shape;243;p1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15</a:t>
            </a:fld>
            <a:endParaRPr/>
          </a:p>
        </p:txBody>
      </p:sp>
      <p:pic>
        <p:nvPicPr>
          <p:cNvPr id="244" name="Google Shape;24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1600" y="1829699"/>
            <a:ext cx="3198613" cy="3198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latin typeface="Arial"/>
                <a:ea typeface="Arial"/>
                <a:cs typeface="Arial"/>
                <a:sym typeface="Arial"/>
              </a:rPr>
              <a:t>PARCOURS FIL ROUGE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 txBox="1">
            <a:spLocks noGrp="1"/>
          </p:cNvSpPr>
          <p:nvPr>
            <p:ph type="body" idx="1"/>
          </p:nvPr>
        </p:nvSpPr>
        <p:spPr>
          <a:xfrm>
            <a:off x="457200" y="2636912"/>
            <a:ext cx="8229600" cy="368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70"/>
              <a:buFont typeface="Arial"/>
              <a:buChar char="➢"/>
            </a:pPr>
            <a:r>
              <a:rPr lang="fr-FR">
                <a:latin typeface="Arial"/>
                <a:ea typeface="Arial"/>
                <a:cs typeface="Arial"/>
                <a:sym typeface="Arial"/>
              </a:rPr>
              <a:t>Pédagogie d’accompagnement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7305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Font typeface="Arial"/>
              <a:buChar char="➢"/>
            </a:pPr>
            <a:r>
              <a:rPr lang="fr-FR">
                <a:latin typeface="Arial"/>
                <a:ea typeface="Arial"/>
                <a:cs typeface="Arial"/>
                <a:sym typeface="Arial"/>
              </a:rPr>
              <a:t>Choix d’un objet d’apprentissage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73050" lvl="0" indent="-11620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639763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Arial"/>
              <a:buChar char="○"/>
            </a:pPr>
            <a:r>
              <a:rPr lang="fr-FR">
                <a:latin typeface="Arial"/>
                <a:ea typeface="Arial"/>
                <a:cs typeface="Arial"/>
                <a:sym typeface="Arial"/>
              </a:rPr>
              <a:t>Parcours débutant en BUT1 : travail sur un produit imaginé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Laurence Chérel </a:t>
            </a:r>
            <a:endParaRPr/>
          </a:p>
        </p:txBody>
      </p:sp>
      <p:sp>
        <p:nvSpPr>
          <p:cNvPr id="127" name="Google Shape;127;p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980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5000"/>
              <a:buNone/>
            </a:pPr>
            <a:r>
              <a:rPr lang="fr-FR" sz="4000">
                <a:latin typeface="Arial"/>
                <a:ea typeface="Arial"/>
                <a:cs typeface="Arial"/>
                <a:sym typeface="Arial"/>
              </a:rPr>
              <a:t>Les  compétences que vous allez acquérir :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 txBox="1">
            <a:spLocks noGrp="1"/>
          </p:cNvSpPr>
          <p:nvPr>
            <p:ph type="body" idx="1"/>
          </p:nvPr>
        </p:nvSpPr>
        <p:spPr>
          <a:xfrm>
            <a:off x="179512" y="1124744"/>
            <a:ext cx="8805738" cy="547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0"/>
              <a:buFont typeface="Arial"/>
              <a:buChar char="➢"/>
            </a:pPr>
            <a:r>
              <a:rPr lang="fr-FR" sz="2800" b="1">
                <a:latin typeface="Arial"/>
                <a:ea typeface="Arial"/>
                <a:cs typeface="Arial"/>
                <a:sym typeface="Arial"/>
              </a:rPr>
              <a:t>Savoir  analyser </a:t>
            </a:r>
            <a:endParaRPr sz="2800" b="1">
              <a:latin typeface="Arial"/>
              <a:ea typeface="Arial"/>
              <a:cs typeface="Arial"/>
              <a:sym typeface="Arial"/>
            </a:endParaRPr>
          </a:p>
          <a:p>
            <a:pPr marL="639763" lvl="1" indent="-246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Font typeface="Arial"/>
              <a:buChar char="○"/>
            </a:pPr>
            <a:r>
              <a:rPr lang="fr-FR" sz="2800">
                <a:latin typeface="Arial"/>
                <a:ea typeface="Arial"/>
                <a:cs typeface="Arial"/>
                <a:sym typeface="Arial"/>
              </a:rPr>
              <a:t> le marché d’un produit nouveau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39763" lvl="1" indent="-246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Font typeface="Arial"/>
              <a:buChar char="○"/>
            </a:pPr>
            <a:r>
              <a:rPr lang="fr-FR" sz="2800">
                <a:latin typeface="Arial"/>
                <a:ea typeface="Arial"/>
                <a:cs typeface="Arial"/>
                <a:sym typeface="Arial"/>
              </a:rPr>
              <a:t> la concurrence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39763" lvl="1" indent="-246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Font typeface="Arial"/>
              <a:buChar char="○"/>
            </a:pPr>
            <a:r>
              <a:rPr lang="fr-FR" sz="2800">
                <a:latin typeface="Arial"/>
                <a:ea typeface="Arial"/>
                <a:cs typeface="Arial"/>
                <a:sym typeface="Arial"/>
              </a:rPr>
              <a:t> l’environnement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39763" lvl="1" indent="-246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Font typeface="Arial"/>
              <a:buChar char="○"/>
            </a:pPr>
            <a:r>
              <a:rPr lang="fr-FR" sz="2800">
                <a:latin typeface="Arial"/>
                <a:ea typeface="Arial"/>
                <a:cs typeface="Arial"/>
                <a:sym typeface="Arial"/>
              </a:rPr>
              <a:t> le comportement des consommateurs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7305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660"/>
              <a:buFont typeface="Arial"/>
              <a:buChar char="➢"/>
            </a:pPr>
            <a:r>
              <a:rPr lang="fr-FR" sz="2800" b="1">
                <a:latin typeface="Arial"/>
                <a:ea typeface="Arial"/>
                <a:cs typeface="Arial"/>
                <a:sym typeface="Arial"/>
              </a:rPr>
              <a:t>Savoir  définir </a:t>
            </a:r>
            <a:endParaRPr sz="2800" b="1">
              <a:latin typeface="Arial"/>
              <a:ea typeface="Arial"/>
              <a:cs typeface="Arial"/>
              <a:sym typeface="Arial"/>
            </a:endParaRPr>
          </a:p>
          <a:p>
            <a:pPr marL="639763" lvl="1" indent="-246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Font typeface="Arial"/>
              <a:buChar char="○"/>
            </a:pPr>
            <a:r>
              <a:rPr lang="fr-FR" sz="2800">
                <a:latin typeface="Arial"/>
                <a:ea typeface="Arial"/>
                <a:cs typeface="Arial"/>
                <a:sym typeface="Arial"/>
              </a:rPr>
              <a:t> les options stratégiques et opérationnelles d’un lancement commercial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9370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lang="fr-FR" sz="2800">
                <a:latin typeface="Arial"/>
                <a:ea typeface="Arial"/>
                <a:cs typeface="Arial"/>
                <a:sym typeface="Arial"/>
              </a:rPr>
              <a:t>🡺C’est pour vous accompagner vers l’acquisition de compétences de chef de produit junior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39763" lvl="1" indent="-9493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273050" lvl="0" indent="-1041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660"/>
              <a:buNone/>
            </a:pPr>
            <a:endParaRPr sz="2800"/>
          </a:p>
        </p:txBody>
      </p:sp>
      <p:sp>
        <p:nvSpPr>
          <p:cNvPr id="134" name="Google Shape;134;p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Laurence Chérel </a:t>
            </a:r>
            <a:endParaRPr/>
          </a:p>
        </p:txBody>
      </p:sp>
      <p:sp>
        <p:nvSpPr>
          <p:cNvPr id="135" name="Google Shape;135;p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4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>
            <a:spLocks noGrp="1"/>
          </p:cNvSpPr>
          <p:nvPr>
            <p:ph type="title"/>
          </p:nvPr>
        </p:nvSpPr>
        <p:spPr>
          <a:xfrm>
            <a:off x="250825" y="115888"/>
            <a:ext cx="8785225" cy="151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Vous allez être acteur(trice) de votre apprentissage en marketing 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 txBox="1">
            <a:spLocks noGrp="1"/>
          </p:cNvSpPr>
          <p:nvPr>
            <p:ph type="body" idx="1"/>
          </p:nvPr>
        </p:nvSpPr>
        <p:spPr>
          <a:xfrm>
            <a:off x="250825" y="2492896"/>
            <a:ext cx="8785225" cy="383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40"/>
              <a:buFont typeface="Arial"/>
              <a:buChar char="➢"/>
            </a:pPr>
            <a:r>
              <a:rPr lang="fr-FR" sz="3200">
                <a:latin typeface="Arial"/>
                <a:ea typeface="Arial"/>
                <a:cs typeface="Arial"/>
                <a:sym typeface="Arial"/>
              </a:rPr>
              <a:t>ATTENTION : ça peut être différent de ce que vous avez fait jusqu’à maintenant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040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273050" lvl="0" indent="-2730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040"/>
              <a:buFont typeface="Arial"/>
              <a:buChar char="➢"/>
            </a:pPr>
            <a:r>
              <a:rPr lang="fr-FR" sz="3200">
                <a:latin typeface="Arial"/>
                <a:ea typeface="Arial"/>
                <a:cs typeface="Arial"/>
                <a:sym typeface="Arial"/>
              </a:rPr>
              <a:t>Ça peut vous surprendre, vous dérouter, vous interroger, …., vous correspondre !!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73050" lvl="0" indent="-8001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040"/>
              <a:buNone/>
            </a:pP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040"/>
              <a:buNone/>
            </a:pPr>
            <a:endParaRPr sz="3200"/>
          </a:p>
          <a:p>
            <a:pPr marL="273050" lvl="0" indent="-8001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040"/>
              <a:buNone/>
            </a:pPr>
            <a:endParaRPr sz="3200"/>
          </a:p>
          <a:p>
            <a:pPr marL="273050" lvl="0" indent="-8001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040"/>
              <a:buNone/>
            </a:pPr>
            <a:endParaRPr sz="3200"/>
          </a:p>
        </p:txBody>
      </p:sp>
      <p:sp>
        <p:nvSpPr>
          <p:cNvPr id="142" name="Google Shape;142;p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Laurence Chérel </a:t>
            </a:r>
            <a:endParaRPr/>
          </a:p>
        </p:txBody>
      </p:sp>
      <p:sp>
        <p:nvSpPr>
          <p:cNvPr id="143" name="Google Shape;143;p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4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>
            <a:spLocks noGrp="1"/>
          </p:cNvSpPr>
          <p:nvPr>
            <p:ph type="title"/>
          </p:nvPr>
        </p:nvSpPr>
        <p:spPr>
          <a:xfrm>
            <a:off x="0" y="-891480"/>
            <a:ext cx="9468544" cy="23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1110"/>
              <a:buNone/>
            </a:pPr>
            <a:br>
              <a:rPr lang="fr-FR" b="1"/>
            </a:br>
            <a:br>
              <a:rPr lang="fr-FR" b="1"/>
            </a:br>
            <a:r>
              <a:rPr lang="fr-FR" sz="4900" b="1">
                <a:latin typeface="Arial"/>
                <a:ea typeface="Arial"/>
                <a:cs typeface="Arial"/>
                <a:sym typeface="Arial"/>
              </a:rPr>
              <a:t>Pour la prochaine séance </a:t>
            </a:r>
            <a:r>
              <a:rPr lang="fr-FR" sz="4900"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fr-FR" sz="4900"/>
            </a:br>
            <a:r>
              <a:rPr lang="fr-FR"/>
              <a:t>  </a:t>
            </a:r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body" idx="1"/>
          </p:nvPr>
        </p:nvSpPr>
        <p:spPr>
          <a:xfrm>
            <a:off x="675900" y="2269200"/>
            <a:ext cx="8468100" cy="4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457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Arial"/>
              <a:buChar char="➢"/>
            </a:pPr>
            <a:r>
              <a:rPr lang="fr-FR" sz="3400" b="1">
                <a:latin typeface="Arial"/>
                <a:ea typeface="Arial"/>
                <a:cs typeface="Arial"/>
                <a:sym typeface="Arial"/>
              </a:rPr>
              <a:t>1 - Travailler le cours disponible sur les étapes 1 et 2 du parcours.</a:t>
            </a:r>
            <a:endParaRPr sz="34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endParaRPr sz="34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4457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Arial"/>
              <a:buChar char="➢"/>
            </a:pPr>
            <a:r>
              <a:rPr lang="fr-FR" sz="3400" b="1">
                <a:latin typeface="Arial"/>
                <a:ea typeface="Arial"/>
                <a:cs typeface="Arial"/>
                <a:sym typeface="Arial"/>
              </a:rPr>
              <a:t>2  - Préparer une idée de P.F.R.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lang="fr-FR" sz="3400" b="1">
                <a:latin typeface="Arial"/>
                <a:ea typeface="Arial"/>
                <a:cs typeface="Arial"/>
                <a:sym typeface="Arial"/>
              </a:rPr>
              <a:t> </a:t>
            </a:r>
            <a:endParaRPr sz="34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endParaRPr sz="2800"/>
          </a:p>
        </p:txBody>
      </p:sp>
      <p:sp>
        <p:nvSpPr>
          <p:cNvPr id="150" name="Google Shape;150;p1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Laurence Chérel </a:t>
            </a:r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>
              <a:solidFill>
                <a:srgbClr val="04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81195924c4_1_2"/>
          <p:cNvSpPr txBox="1">
            <a:spLocks noGrp="1"/>
          </p:cNvSpPr>
          <p:nvPr>
            <p:ph type="body" idx="1"/>
          </p:nvPr>
        </p:nvSpPr>
        <p:spPr>
          <a:xfrm>
            <a:off x="107504" y="908720"/>
            <a:ext cx="8856900" cy="54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endParaRPr/>
          </a:p>
        </p:txBody>
      </p:sp>
      <p:sp>
        <p:nvSpPr>
          <p:cNvPr id="158" name="Google Shape;158;g281195924c4_1_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pic>
        <p:nvPicPr>
          <p:cNvPr id="159" name="Google Shape;159;g281195924c4_1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38532"/>
            <a:ext cx="9143999" cy="41809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g281195924c4_1_2"/>
          <p:cNvCxnSpPr/>
          <p:nvPr/>
        </p:nvCxnSpPr>
        <p:spPr>
          <a:xfrm>
            <a:off x="863600" y="2428875"/>
            <a:ext cx="3619500" cy="2352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064F10F-005F-EE3C-1A35-2153C678DB4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Laurence Chérel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Laurence Chérel </a:t>
            </a:r>
            <a:endParaRPr/>
          </a:p>
        </p:txBody>
      </p:sp>
      <p:sp>
        <p:nvSpPr>
          <p:cNvPr id="166" name="Google Shape;166;p1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  <p:pic>
        <p:nvPicPr>
          <p:cNvPr id="167" name="Google Shape;16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901" y="972350"/>
            <a:ext cx="8915101" cy="5096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11"/>
          <p:cNvCxnSpPr/>
          <p:nvPr/>
        </p:nvCxnSpPr>
        <p:spPr>
          <a:xfrm flipH="1">
            <a:off x="7667553" y="3366517"/>
            <a:ext cx="1399800" cy="792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>
            <a:off x="193175" y="861975"/>
            <a:ext cx="8493600" cy="59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lang="fr-FR">
                <a:latin typeface="Arial"/>
                <a:ea typeface="Arial"/>
                <a:cs typeface="Arial"/>
                <a:sym typeface="Arial"/>
              </a:rPr>
              <a:t>📌Ajoutez à vos favoris  :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730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710"/>
              <a:buNone/>
            </a:pPr>
            <a:r>
              <a:rPr lang="fr-FR"/>
              <a:t> 			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pfrproduitfilrouge.com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Laurence Chérel </a:t>
            </a:r>
            <a:endParaRPr/>
          </a:p>
        </p:txBody>
      </p:sp>
      <p:sp>
        <p:nvSpPr>
          <p:cNvPr id="175" name="Google Shape;175;p1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  <p:pic>
        <p:nvPicPr>
          <p:cNvPr id="176" name="Google Shape;17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2225" y="2619275"/>
            <a:ext cx="3867575" cy="386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>
            <a:spLocks noGrp="1"/>
          </p:cNvSpPr>
          <p:nvPr>
            <p:ph type="title"/>
          </p:nvPr>
        </p:nvSpPr>
        <p:spPr>
          <a:xfrm>
            <a:off x="324300" y="0"/>
            <a:ext cx="88197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latin typeface="Arial"/>
                <a:ea typeface="Arial"/>
                <a:cs typeface="Arial"/>
                <a:sym typeface="Arial"/>
              </a:rPr>
              <a:t>Où trouver le cours 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Laurence Chérel </a:t>
            </a:r>
            <a:endParaRPr/>
          </a:p>
        </p:txBody>
      </p:sp>
      <p:sp>
        <p:nvSpPr>
          <p:cNvPr id="183" name="Google Shape;183;p1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  <p:pic>
        <p:nvPicPr>
          <p:cNvPr id="184" name="Google Shape;18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1012" y="928486"/>
            <a:ext cx="2280589" cy="2280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575" y="1092825"/>
            <a:ext cx="4946999" cy="27515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14"/>
          <p:cNvCxnSpPr>
            <a:endCxn id="187" idx="1"/>
          </p:cNvCxnSpPr>
          <p:nvPr/>
        </p:nvCxnSpPr>
        <p:spPr>
          <a:xfrm>
            <a:off x="2326475" y="2010725"/>
            <a:ext cx="2768100" cy="2500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87" name="Google Shape;18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94575" y="3844400"/>
            <a:ext cx="2719289" cy="133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4"/>
          <p:cNvSpPr/>
          <p:nvPr/>
        </p:nvSpPr>
        <p:spPr>
          <a:xfrm>
            <a:off x="3164150" y="1926375"/>
            <a:ext cx="153300" cy="5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89" name="Google Shape;189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650" y="5054450"/>
            <a:ext cx="3411625" cy="152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Google Shape;190;p14"/>
          <p:cNvCxnSpPr/>
          <p:nvPr/>
        </p:nvCxnSpPr>
        <p:spPr>
          <a:xfrm flipH="1">
            <a:off x="1449575" y="1745175"/>
            <a:ext cx="2007300" cy="3247800"/>
          </a:xfrm>
          <a:prstGeom prst="straightConnector1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Débit">
  <a:themeElements>
    <a:clrScheme name="Personnalisé 3">
      <a:dk1>
        <a:srgbClr val="000000"/>
      </a:dk1>
      <a:lt1>
        <a:srgbClr val="000000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ébit">
  <a:themeElements>
    <a:clrScheme name="Personnalisé 3">
      <a:dk1>
        <a:srgbClr val="000000"/>
      </a:dk1>
      <a:lt1>
        <a:srgbClr val="000000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Affichage à l'écran (4:3)</PresentationFormat>
  <Paragraphs>98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Noto Sans Symbols</vt:lpstr>
      <vt:lpstr>Constantia</vt:lpstr>
      <vt:lpstr>Débit</vt:lpstr>
      <vt:lpstr>Débit</vt:lpstr>
      <vt:lpstr>PARCOURS FIL ROUGE :  acquérir des compétences en marketing    </vt:lpstr>
      <vt:lpstr>PARCOURS FIL ROUGE</vt:lpstr>
      <vt:lpstr>Les  compétences que vous allez acquérir :</vt:lpstr>
      <vt:lpstr>Vous allez être acteur(trice) de votre apprentissage en marketing !</vt:lpstr>
      <vt:lpstr>  Pour la prochaine séance :   </vt:lpstr>
      <vt:lpstr>Présentation PowerPoint</vt:lpstr>
      <vt:lpstr>Présentation PowerPoint</vt:lpstr>
      <vt:lpstr>Présentation PowerPoint</vt:lpstr>
      <vt:lpstr>Où trouver le cours ?</vt:lpstr>
      <vt:lpstr>Imaginez votre produit </vt:lpstr>
      <vt:lpstr>Consignes :</vt:lpstr>
      <vt:lpstr>Les idées déconseillées pour limiter les difficultés</vt:lpstr>
      <vt:lpstr>Présentation PowerPoint</vt:lpstr>
      <vt:lpstr>Validation :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SWEET</dc:creator>
  <cp:lastModifiedBy>Laurence Cherel</cp:lastModifiedBy>
  <cp:revision>1</cp:revision>
  <dcterms:created xsi:type="dcterms:W3CDTF">2013-09-06T14:38:59Z</dcterms:created>
  <dcterms:modified xsi:type="dcterms:W3CDTF">2026-06-26T09:34:54Z</dcterms:modified>
</cp:coreProperties>
</file>