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2" r:id="rId5"/>
    <p:sldMasterId id="2147483724" r:id="rId6"/>
    <p:sldMasterId id="2147483736" r:id="rId7"/>
    <p:sldMasterId id="2147483748" r:id="rId8"/>
    <p:sldMasterId id="2147483760" r:id="rId9"/>
    <p:sldMasterId id="2147483772" r:id="rId10"/>
    <p:sldMasterId id="2147483785" r:id="rId11"/>
    <p:sldMasterId id="2147483815" r:id="rId12"/>
    <p:sldMasterId id="2147483824" r:id="rId13"/>
    <p:sldMasterId id="2147483836" r:id="rId14"/>
    <p:sldMasterId id="2147483845" r:id="rId15"/>
    <p:sldMasterId id="2147483857" r:id="rId16"/>
    <p:sldMasterId id="2147483869" r:id="rId17"/>
    <p:sldMasterId id="2147483882" r:id="rId18"/>
    <p:sldMasterId id="2147483894" r:id="rId19"/>
    <p:sldMasterId id="2147483906" r:id="rId20"/>
    <p:sldMasterId id="2147483919" r:id="rId21"/>
    <p:sldMasterId id="2147483931" r:id="rId22"/>
    <p:sldMasterId id="2147483943" r:id="rId23"/>
    <p:sldMasterId id="2147483956" r:id="rId24"/>
  </p:sldMasterIdLst>
  <p:notesMasterIdLst>
    <p:notesMasterId r:id="rId30"/>
  </p:notesMasterIdLst>
  <p:sldIdLst>
    <p:sldId id="261" r:id="rId25"/>
    <p:sldId id="263" r:id="rId26"/>
    <p:sldId id="264" r:id="rId27"/>
    <p:sldId id="265" r:id="rId28"/>
    <p:sldId id="266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2714" autoAdjust="0"/>
  </p:normalViewPr>
  <p:slideViewPr>
    <p:cSldViewPr snapToGrid="0">
      <p:cViewPr varScale="1">
        <p:scale>
          <a:sx n="83" d="100"/>
          <a:sy n="83" d="100"/>
        </p:scale>
        <p:origin x="-15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78DF-697B-4F8C-BC6C-F28F672A297C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46122-32BD-4F53-8F7B-9F560ECDC6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5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Produit</a:t>
            </a:r>
          </a:p>
          <a:p>
            <a:r>
              <a:rPr lang="fr-FR" dirty="0" smtClean="0"/>
              <a:t>- Il existe souvent une offre catalogue qui sera modulée,</a:t>
            </a:r>
            <a:r>
              <a:rPr lang="fr-FR" baseline="0" dirty="0" smtClean="0"/>
              <a:t> aménagée en fonction notamment de la relation partenariale entre client et fournisseur. En conséquence, l’offre sera la plupart du temps personnalisée.</a:t>
            </a:r>
            <a:endParaRPr lang="fr-FR" dirty="0" smtClean="0"/>
          </a:p>
          <a:p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Prix</a:t>
            </a:r>
          </a:p>
          <a:p>
            <a:r>
              <a:rPr lang="fr-FR" dirty="0" smtClean="0"/>
              <a:t>- L’élasticité vis-à-vis du</a:t>
            </a:r>
            <a:r>
              <a:rPr lang="fr-FR" baseline="0" dirty="0" smtClean="0"/>
              <a:t> </a:t>
            </a:r>
            <a:r>
              <a:rPr lang="fr-FR" dirty="0" smtClean="0"/>
              <a:t>prix sera plus forte pour les matières premières ou pour des composants standardisés que pour une machine spéciale. 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Distribution</a:t>
            </a:r>
          </a:p>
          <a:p>
            <a:r>
              <a:rPr lang="fr-FR" dirty="0" smtClean="0"/>
              <a:t>- Le choix de vendre directement, par exemple des fournitures, dépendra du volume concerné. Cela contraint le décideur</a:t>
            </a:r>
            <a:r>
              <a:rPr lang="fr-FR" baseline="0" dirty="0" smtClean="0"/>
              <a:t> </a:t>
            </a:r>
            <a:r>
              <a:rPr lang="fr-FR" dirty="0" smtClean="0"/>
              <a:t>à pratiquer des analyses particulièrement fines et des modes de</a:t>
            </a:r>
            <a:r>
              <a:rPr lang="fr-FR" baseline="0" dirty="0" smtClean="0"/>
              <a:t> </a:t>
            </a:r>
            <a:r>
              <a:rPr lang="fr-FR" dirty="0" smtClean="0"/>
              <a:t>gestion du même type (comptes-clés par exemple).</a:t>
            </a:r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Communication</a:t>
            </a:r>
          </a:p>
          <a:p>
            <a:r>
              <a:rPr lang="fr-FR" dirty="0" smtClean="0"/>
              <a:t>- Le dernier caractère des marchés industriels est le degré élevé</a:t>
            </a:r>
            <a:r>
              <a:rPr lang="fr-FR" baseline="0" dirty="0" smtClean="0"/>
              <a:t> </a:t>
            </a:r>
            <a:r>
              <a:rPr lang="fr-FR" dirty="0" smtClean="0"/>
              <a:t>d’information du client industriel. La communication </a:t>
            </a:r>
            <a:r>
              <a:rPr lang="fr-FR" dirty="0" err="1" smtClean="0"/>
              <a:t>devras’adresser</a:t>
            </a:r>
            <a:r>
              <a:rPr lang="fr-FR" dirty="0" smtClean="0"/>
              <a:t> à un acheteur dont une des missions essentielles, est</a:t>
            </a:r>
            <a:r>
              <a:rPr lang="fr-FR" baseline="0" dirty="0" smtClean="0"/>
              <a:t> </a:t>
            </a:r>
            <a:r>
              <a:rPr lang="fr-FR" dirty="0" smtClean="0"/>
              <a:t>précisément, la recherche de l’information auprès des fournisseurs.</a:t>
            </a:r>
          </a:p>
          <a:p>
            <a:r>
              <a:rPr lang="fr-FR" dirty="0" smtClean="0"/>
              <a:t>L’audience est a priori acquise et non à conquérir, ce qui simplifie la tâche du vendeur mais ce qui le conduit également </a:t>
            </a:r>
            <a:r>
              <a:rPr lang="fr-FR" smtClean="0"/>
              <a:t>à satisfaire </a:t>
            </a:r>
            <a:r>
              <a:rPr lang="fr-FR" dirty="0" smtClean="0"/>
              <a:t>un consommateur </a:t>
            </a:r>
            <a:r>
              <a:rPr lang="fr-FR" smtClean="0"/>
              <a:t>très exigeant.</a:t>
            </a:r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33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produit ne doit pas être considéré comme une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constante mais comme une variable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concept prédomine, celui de produit élargi faisant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référence à l’ensemble des bénéfices promis au client industriel par l’acte d’achat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milieu industriel, un produit commercialisable est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 tout la solution à un problème.</a:t>
            </a:r>
          </a:p>
          <a:p>
            <a:r>
              <a:rPr lang="fr-FR" dirty="0" smtClean="0"/>
              <a:t>Il importe d’intégrer la relation entre client et fournisseur, la finalisation de l’offre résultant souvent d’un dialogue</a:t>
            </a:r>
          </a:p>
          <a:p>
            <a:r>
              <a:rPr lang="fr-FR" dirty="0" smtClean="0"/>
              <a:t>Il se définit non seulement selon une dimension matérielle mais</a:t>
            </a:r>
            <a:r>
              <a:rPr lang="fr-FR" baseline="0" dirty="0" smtClean="0"/>
              <a:t> </a:t>
            </a:r>
            <a:r>
              <a:rPr lang="fr-FR" dirty="0" smtClean="0"/>
              <a:t>aussi selon une dimension fonctionnelle. L’aspect matériel, c’est</a:t>
            </a:r>
            <a:r>
              <a:rPr lang="fr-FR" baseline="0" dirty="0" smtClean="0"/>
              <a:t> </a:t>
            </a:r>
            <a:r>
              <a:rPr lang="fr-FR" dirty="0" smtClean="0"/>
              <a:t>la référence au support physique du produit et à ses caractéristiques : poids, volume, matériaux. Quant à l’aspect fonctionnel, il correspond à l’emploi effectif du bien au sein de l’entreprise.</a:t>
            </a:r>
          </a:p>
          <a:p>
            <a:r>
              <a:rPr lang="fr-FR" dirty="0" smtClean="0"/>
              <a:t>Un concept prédomine, celui de produit élargi, faisant référence à l’ensemble des bénéfices promis au client industriel par l’acte d’achat.</a:t>
            </a:r>
          </a:p>
          <a:p>
            <a:r>
              <a:rPr lang="fr-FR" dirty="0" smtClean="0"/>
              <a:t>Compte tenu de la nature des relations qui s’établissent entre</a:t>
            </a:r>
            <a:r>
              <a:rPr lang="fr-FR" baseline="0" dirty="0" smtClean="0"/>
              <a:t> </a:t>
            </a:r>
            <a:r>
              <a:rPr lang="fr-FR" dirty="0" smtClean="0"/>
              <a:t>offreur et demandeur industriels, on peut dire que le produit</a:t>
            </a:r>
            <a:r>
              <a:rPr lang="fr-FR" baseline="0" dirty="0" smtClean="0"/>
              <a:t> </a:t>
            </a:r>
            <a:r>
              <a:rPr lang="fr-FR" dirty="0" smtClean="0"/>
              <a:t>industriel est un compromis entre la technologie possédée par le</a:t>
            </a:r>
            <a:r>
              <a:rPr lang="fr-FR" baseline="0" dirty="0" smtClean="0"/>
              <a:t> </a:t>
            </a:r>
            <a:r>
              <a:rPr lang="fr-FR" dirty="0" smtClean="0"/>
              <a:t>producteur et celle réellement utile au consommateur industriel.</a:t>
            </a:r>
          </a:p>
          <a:p>
            <a:r>
              <a:rPr lang="fr-FR" dirty="0" smtClean="0"/>
              <a:t>Cette définition met l’accent sur l’interdépendance et sur l’exercice des pouvoirs qui s’exerce entre offreur et demandeur.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81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</a:t>
            </a:r>
            <a:r>
              <a:rPr lang="fr-FR" baseline="0" dirty="0" smtClean="0"/>
              <a:t> </a:t>
            </a:r>
            <a:r>
              <a:rPr lang="fr-FR" dirty="0" smtClean="0"/>
              <a:t>détermination du prix et par là, l’usage de la variable, sont fortement influencés par la collaboration particulière qui s’établit</a:t>
            </a:r>
            <a:r>
              <a:rPr lang="fr-FR" baseline="0" dirty="0" smtClean="0"/>
              <a:t> </a:t>
            </a:r>
            <a:r>
              <a:rPr lang="fr-FR" dirty="0" smtClean="0"/>
              <a:t>d’entreprise à entreprise.</a:t>
            </a:r>
          </a:p>
          <a:p>
            <a:r>
              <a:rPr lang="fr-FR" dirty="0" smtClean="0"/>
              <a:t>La détermination du prix intègre la pratique de la concurrence par les prix et les relations financières entre acheteur et vendeur industriels.</a:t>
            </a:r>
          </a:p>
          <a:p>
            <a:r>
              <a:rPr lang="fr-FR" dirty="0" smtClean="0"/>
              <a:t>Concernant la pratique de la variable prix, si les entreprises</a:t>
            </a:r>
            <a:r>
              <a:rPr lang="fr-FR" baseline="0" dirty="0" smtClean="0"/>
              <a:t> </a:t>
            </a:r>
            <a:r>
              <a:rPr lang="fr-FR" dirty="0" smtClean="0"/>
              <a:t>industrielles n’aiment pas révéler leur politique concurrentielle par une modification de leurs prix  dans leurs catalogues, elles n’hésitent pas à pratiquer une politique de réductions et de</a:t>
            </a:r>
            <a:r>
              <a:rPr lang="fr-FR" baseline="0" dirty="0" smtClean="0"/>
              <a:t> r</a:t>
            </a:r>
            <a:r>
              <a:rPr lang="fr-FR" dirty="0" smtClean="0"/>
              <a:t>emises parfois très fortes.</a:t>
            </a:r>
          </a:p>
          <a:p>
            <a:r>
              <a:rPr lang="fr-FR" dirty="0" smtClean="0"/>
              <a:t>Les phénomènes de baisse des prix s’expliquent aussi par la concentration importante du pouvoir d’achat liée à la caractéristique</a:t>
            </a:r>
            <a:r>
              <a:rPr lang="fr-FR" baseline="0" dirty="0" smtClean="0"/>
              <a:t> </a:t>
            </a:r>
            <a:r>
              <a:rPr lang="fr-FR" dirty="0" smtClean="0"/>
              <a:t>de marché de petit nombre de clients.</a:t>
            </a:r>
          </a:p>
          <a:p>
            <a:r>
              <a:rPr lang="fr-FR" dirty="0" smtClean="0"/>
              <a:t>Le type de bien est aussi à prendre en</a:t>
            </a:r>
            <a:r>
              <a:rPr lang="fr-FR" baseline="0" dirty="0" smtClean="0"/>
              <a:t> </a:t>
            </a:r>
            <a:r>
              <a:rPr lang="fr-FR" dirty="0" smtClean="0"/>
              <a:t>compte. Il existe une certaine rigidité des prix des produits entrant partiellement dans le produit fini (c’est vrai pour les</a:t>
            </a:r>
          </a:p>
          <a:p>
            <a:r>
              <a:rPr lang="fr-FR" dirty="0" smtClean="0"/>
              <a:t>machines-outils spécialisées mais faux pour les véhicules industriels). Mais, le producteur de biens entrant entièrement dans le</a:t>
            </a:r>
            <a:r>
              <a:rPr lang="fr-FR" baseline="0" dirty="0" smtClean="0"/>
              <a:t> </a:t>
            </a:r>
            <a:r>
              <a:rPr lang="fr-FR" dirty="0" smtClean="0"/>
              <a:t>produit fini (composants par exemple) devra faire varier ses prix,</a:t>
            </a:r>
            <a:r>
              <a:rPr lang="fr-FR" baseline="0" dirty="0" smtClean="0"/>
              <a:t> </a:t>
            </a:r>
            <a:r>
              <a:rPr lang="fr-FR" dirty="0" smtClean="0"/>
              <a:t>car il est confronté à une réelle sensibilité de la demande.</a:t>
            </a:r>
          </a:p>
          <a:p>
            <a:endParaRPr lang="fr-FR" dirty="0" smtClean="0">
              <a:effectLst/>
            </a:endParaRPr>
          </a:p>
          <a:p>
            <a:r>
              <a:rPr lang="fr-FR" dirty="0" smtClean="0"/>
              <a:t>En fait, quatre éléments majeurs doivent être relevés par le producteur confronté au problème de la fixation de ses prix :</a:t>
            </a:r>
          </a:p>
          <a:p>
            <a:r>
              <a:rPr lang="fr-FR" dirty="0" smtClean="0"/>
              <a:t>- le rôle de son produit dans la réalisation du bien industriel</a:t>
            </a:r>
            <a:r>
              <a:rPr lang="fr-FR" baseline="0" dirty="0" smtClean="0"/>
              <a:t> </a:t>
            </a:r>
            <a:r>
              <a:rPr lang="fr-FR" dirty="0" smtClean="0"/>
              <a:t>fini ;</a:t>
            </a:r>
          </a:p>
          <a:p>
            <a:r>
              <a:rPr lang="fr-FR" dirty="0" smtClean="0"/>
              <a:t>- le prix auquel est vendu le produit fini ;</a:t>
            </a:r>
          </a:p>
          <a:p>
            <a:r>
              <a:rPr lang="fr-FR" dirty="0" smtClean="0"/>
              <a:t>- la largeur (nombre d’utilisateurs) et la profondeur (niveau)</a:t>
            </a:r>
            <a:r>
              <a:rPr lang="fr-FR" baseline="0" dirty="0" smtClean="0"/>
              <a:t> </a:t>
            </a:r>
            <a:r>
              <a:rPr lang="fr-FR" dirty="0" smtClean="0"/>
              <a:t>de la demande pour le produit fini ;</a:t>
            </a:r>
          </a:p>
          <a:p>
            <a:r>
              <a:rPr lang="fr-FR" dirty="0" smtClean="0"/>
              <a:t>- le prix auquel les acheteurs industriels vendent leurs propres produits au marché de grande consommation.</a:t>
            </a:r>
          </a:p>
          <a:p>
            <a:r>
              <a:rPr lang="fr-FR" dirty="0" smtClean="0"/>
              <a:t>On est ainsi conduit à réfléchir au type de relations financières qui s’établissent entre offreur et demandeur industriels.</a:t>
            </a:r>
          </a:p>
          <a:p>
            <a:endParaRPr lang="fr-FR" dirty="0" smtClean="0"/>
          </a:p>
          <a:p>
            <a:r>
              <a:rPr lang="fr-FR" dirty="0" smtClean="0"/>
              <a:t>Sa mise en œuvre nécessite cependant une</a:t>
            </a:r>
            <a:r>
              <a:rPr lang="fr-FR" baseline="0" dirty="0" smtClean="0"/>
              <a:t> </a:t>
            </a:r>
            <a:r>
              <a:rPr lang="fr-FR" dirty="0" smtClean="0"/>
              <a:t>adaptation au type de produit envisagé et surtout à la nature des</a:t>
            </a:r>
            <a:r>
              <a:rPr lang="fr-FR" baseline="0" dirty="0" smtClean="0"/>
              <a:t> </a:t>
            </a:r>
            <a:r>
              <a:rPr lang="fr-FR" dirty="0" smtClean="0"/>
              <a:t>relations d’entreprise à entreprise.</a:t>
            </a:r>
          </a:p>
          <a:p>
            <a:endParaRPr lang="fr-FR" dirty="0" smtClean="0"/>
          </a:p>
          <a:p>
            <a:r>
              <a:rPr lang="fr-FR" dirty="0" smtClean="0"/>
              <a:t>pour lire un article sur le sujet : https://www.zonebourse.com/cours/action/AIRBUS-SE-4637/actualite/Aeronautique-le-fantasme-du-prix-catalogue-43804862/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92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Son rôle ne se réduit pas aux seuls aspects physiques de transfert du produit. L’objectif poursuivi est beaucoup plus large : rendre le produit disponible aux clients industriels. De façon plus précise, on peut définir la distribution comme</a:t>
            </a:r>
            <a:r>
              <a:rPr lang="fr-FR" baseline="0" dirty="0" smtClean="0"/>
              <a:t> </a:t>
            </a:r>
            <a:r>
              <a:rPr lang="fr-FR" dirty="0" smtClean="0"/>
              <a:t>l’ensemble des actions propres à placer le produit en position privilégiée face à l’acheteur.</a:t>
            </a:r>
          </a:p>
          <a:p>
            <a:r>
              <a:rPr lang="fr-FR" dirty="0" smtClean="0"/>
              <a:t>Un canal est composé des différentes étapes qui s’intercalent</a:t>
            </a:r>
            <a:r>
              <a:rPr lang="fr-FR" baseline="0" dirty="0" smtClean="0"/>
              <a:t> </a:t>
            </a:r>
            <a:r>
              <a:rPr lang="fr-FR" dirty="0" smtClean="0"/>
              <a:t>entre le producteur et l’entreprise acheteuse. Il correspond à la</a:t>
            </a:r>
            <a:r>
              <a:rPr lang="fr-FR" baseline="0" dirty="0" smtClean="0"/>
              <a:t> </a:t>
            </a:r>
            <a:r>
              <a:rPr lang="fr-FR" dirty="0" smtClean="0"/>
              <a:t>notion d’itinéraire suivi par le produit. On mesure la longueur du</a:t>
            </a:r>
            <a:r>
              <a:rPr lang="fr-FR" baseline="0" dirty="0" smtClean="0"/>
              <a:t> </a:t>
            </a:r>
            <a:r>
              <a:rPr lang="fr-FR" dirty="0" smtClean="0"/>
              <a:t>canal au nombre d’intermédiaires qui le composent.</a:t>
            </a:r>
          </a:p>
          <a:p>
            <a:r>
              <a:rPr lang="fr-FR" dirty="0" smtClean="0"/>
              <a:t>Une première remarque : en marketing industriel, si l’hypothèse</a:t>
            </a:r>
            <a:r>
              <a:rPr lang="fr-FR" baseline="0" dirty="0" smtClean="0"/>
              <a:t> </a:t>
            </a:r>
            <a:r>
              <a:rPr lang="fr-FR" dirty="0" smtClean="0"/>
              <a:t>d’un canal direct ou court est souvent vérifiée compte tenu de la</a:t>
            </a:r>
            <a:r>
              <a:rPr lang="fr-FR" baseline="0" dirty="0" smtClean="0"/>
              <a:t> </a:t>
            </a:r>
            <a:r>
              <a:rPr lang="fr-FR" dirty="0" smtClean="0"/>
              <a:t>spécificité des marchés et notamment du faible nombre d’agents qui y participent, il n’en subsiste pas moins une extrême diversité des formules possibles.</a:t>
            </a:r>
          </a:p>
          <a:p>
            <a:r>
              <a:rPr lang="fr-FR" dirty="0" smtClean="0"/>
              <a:t>En fait, il existe trois partenaires possibles :</a:t>
            </a:r>
          </a:p>
          <a:p>
            <a:r>
              <a:rPr lang="fr-FR" dirty="0" smtClean="0"/>
              <a:t>- le producteur lui-même ;</a:t>
            </a:r>
          </a:p>
          <a:p>
            <a:r>
              <a:rPr lang="fr-FR" dirty="0" smtClean="0"/>
              <a:t>- le grossiste (appelé souvent négociant pour les biens industriels) ;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 détaillant.</a:t>
            </a:r>
          </a:p>
          <a:p>
            <a:r>
              <a:rPr lang="fr-FR" dirty="0" smtClean="0"/>
              <a:t>La maîtrise de la distribution doit être complétée par la mise en</a:t>
            </a:r>
            <a:r>
              <a:rPr lang="fr-FR" baseline="0" dirty="0" smtClean="0"/>
              <a:t> </a:t>
            </a:r>
            <a:r>
              <a:rPr lang="fr-FR" dirty="0" smtClean="0"/>
              <a:t>œuvre d’une communication industrielle spécifique.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52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s’agit d’une communication portant sur des biens et des services industriels et qui s’adresse à des</a:t>
            </a:r>
            <a:r>
              <a:rPr lang="fr-FR" baseline="0" dirty="0" smtClean="0"/>
              <a:t> </a:t>
            </a:r>
            <a:r>
              <a:rPr lang="fr-FR" dirty="0" smtClean="0"/>
              <a:t>personnes qui appartiennent à une entreprise ou, de façon plus</a:t>
            </a:r>
            <a:r>
              <a:rPr lang="fr-FR" baseline="0" dirty="0" smtClean="0"/>
              <a:t> </a:t>
            </a:r>
            <a:r>
              <a:rPr lang="fr-FR" dirty="0" smtClean="0"/>
              <a:t>générale, à une organisation.</a:t>
            </a:r>
          </a:p>
          <a:p>
            <a:r>
              <a:rPr lang="fr-FR" dirty="0" smtClean="0"/>
              <a:t>Cela signifie en premier lieu, une confrontation à l’hétérogénéité</a:t>
            </a:r>
            <a:r>
              <a:rPr lang="fr-FR" baseline="0" dirty="0" smtClean="0"/>
              <a:t> </a:t>
            </a:r>
            <a:r>
              <a:rPr lang="fr-FR" dirty="0" smtClean="0"/>
              <a:t>des marchés. Curieusement et paradoxalement, s’agissant de</a:t>
            </a:r>
            <a:r>
              <a:rPr lang="fr-FR" baseline="0" dirty="0" smtClean="0"/>
              <a:t> </a:t>
            </a:r>
            <a:r>
              <a:rPr lang="fr-FR" dirty="0" smtClean="0"/>
              <a:t>marchés de petit nombre, la communication industrielle possède un domaine excessivement large avec une extrême diversité des</a:t>
            </a:r>
            <a:r>
              <a:rPr lang="fr-FR" baseline="0" dirty="0" smtClean="0"/>
              <a:t> </a:t>
            </a:r>
            <a:r>
              <a:rPr lang="fr-FR" dirty="0" smtClean="0"/>
              <a:t>produits et des services.</a:t>
            </a:r>
          </a:p>
          <a:p>
            <a:r>
              <a:rPr lang="fr-FR" dirty="0" smtClean="0"/>
              <a:t>En marketing industriel, l’action par les hommes prime sur l’action par les supports. </a:t>
            </a:r>
          </a:p>
          <a:p>
            <a:r>
              <a:rPr lang="fr-FR" dirty="0" smtClean="0"/>
              <a:t>Le</a:t>
            </a:r>
            <a:r>
              <a:rPr lang="fr-FR" baseline="0" dirty="0" smtClean="0"/>
              <a:t> </a:t>
            </a:r>
            <a:r>
              <a:rPr lang="fr-FR" dirty="0" smtClean="0"/>
              <a:t>bouche à oreille est un média puissant dans un marché où tous les intervenants se connaissent et le contrôle de la pluralité des</a:t>
            </a:r>
            <a:r>
              <a:rPr lang="fr-FR" baseline="0" dirty="0" smtClean="0"/>
              <a:t> </a:t>
            </a:r>
            <a:r>
              <a:rPr lang="fr-FR" dirty="0" smtClean="0"/>
              <a:t>sources (le fait que toutes les manifestations de l’entreprise</a:t>
            </a:r>
            <a:r>
              <a:rPr lang="fr-FR" baseline="0" dirty="0" smtClean="0"/>
              <a:t> </a:t>
            </a:r>
            <a:r>
              <a:rPr lang="fr-FR" dirty="0" smtClean="0"/>
              <a:t>émettent des signaux) est très difficile.</a:t>
            </a:r>
          </a:p>
          <a:p>
            <a:r>
              <a:rPr lang="fr-FR" dirty="0" smtClean="0"/>
              <a:t>On distingue :</a:t>
            </a:r>
          </a:p>
          <a:p>
            <a:r>
              <a:rPr lang="fr-FR" dirty="0" smtClean="0"/>
              <a:t>- les moyens de contact (les relations publiques qui sont à la</a:t>
            </a:r>
            <a:r>
              <a:rPr lang="fr-FR" baseline="0" dirty="0" smtClean="0"/>
              <a:t> </a:t>
            </a:r>
            <a:r>
              <a:rPr lang="fr-FR" dirty="0" smtClean="0"/>
              <a:t>base de la pyramide) ;</a:t>
            </a:r>
          </a:p>
          <a:p>
            <a:r>
              <a:rPr lang="fr-FR" dirty="0" smtClean="0"/>
              <a:t>- l’action média, en fait, de plus en plus il s’agit de tous les</a:t>
            </a:r>
            <a:r>
              <a:rPr lang="fr-FR" baseline="0" dirty="0" smtClean="0"/>
              <a:t> </a:t>
            </a:r>
            <a:r>
              <a:rPr lang="fr-FR" dirty="0" smtClean="0"/>
              <a:t>médias, même si la presse domine en termes de budget ;</a:t>
            </a:r>
          </a:p>
          <a:p>
            <a:r>
              <a:rPr lang="fr-FR" dirty="0" smtClean="0"/>
              <a:t>- les outils complémentaires : la documentation avec un</a:t>
            </a:r>
            <a:r>
              <a:rPr lang="fr-FR" baseline="0" dirty="0" smtClean="0"/>
              <a:t> </a:t>
            </a:r>
            <a:r>
              <a:rPr lang="fr-FR" dirty="0" smtClean="0"/>
              <a:t>usage de plus en plus fréquent du support Internet ;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les aides à la vente.</a:t>
            </a:r>
          </a:p>
          <a:p>
            <a:r>
              <a:rPr lang="fr-FR" dirty="0" smtClean="0"/>
              <a:t>Il faut noter que l’on s’adresse toujours à une audience a priori</a:t>
            </a:r>
            <a:r>
              <a:rPr lang="fr-FR" baseline="0" dirty="0" smtClean="0"/>
              <a:t> </a:t>
            </a:r>
            <a:r>
              <a:rPr lang="fr-FR" dirty="0" smtClean="0"/>
              <a:t>active et non, comme dans le cas de la grande consommation, à</a:t>
            </a:r>
            <a:r>
              <a:rPr lang="fr-FR" baseline="0" dirty="0" smtClean="0"/>
              <a:t> </a:t>
            </a:r>
            <a:r>
              <a:rPr lang="fr-FR" dirty="0" smtClean="0"/>
              <a:t>une audience a priori passive.</a:t>
            </a:r>
          </a:p>
          <a:p>
            <a:endParaRPr lang="fr-FR" dirty="0" smtClean="0"/>
          </a:p>
          <a:p>
            <a:r>
              <a:rPr lang="fr-FR" dirty="0" smtClean="0"/>
              <a:t>Le marketing direct, quelle que soit la technique employée, permet d’établir des relations directes avec le client en communiquant de façon interactive. Ses principales caractéristiques sont :</a:t>
            </a:r>
          </a:p>
          <a:p>
            <a:r>
              <a:rPr lang="fr-FR" dirty="0" smtClean="0"/>
              <a:t>- transformation de l’échange dans le temps, il est considéré</a:t>
            </a:r>
            <a:r>
              <a:rPr lang="fr-FR" baseline="0" dirty="0" smtClean="0"/>
              <a:t> </a:t>
            </a:r>
            <a:r>
              <a:rPr lang="fr-FR" dirty="0" smtClean="0"/>
              <a:t>dans la durée et non plus dans l’instant ;</a:t>
            </a:r>
          </a:p>
          <a:p>
            <a:r>
              <a:rPr lang="fr-FR" dirty="0" smtClean="0"/>
              <a:t>- transformation de l’échange dans l’espace : se substitue à</a:t>
            </a:r>
            <a:r>
              <a:rPr lang="fr-FR" baseline="0" dirty="0" smtClean="0"/>
              <a:t> </a:t>
            </a:r>
            <a:r>
              <a:rPr lang="fr-FR" dirty="0" smtClean="0"/>
              <a:t>un contrat entre l’acheteur et le vendeur une relation pouvant intégrer un réseau et plusieurs acteurs.</a:t>
            </a:r>
          </a:p>
          <a:p>
            <a:endParaRPr lang="fr-FR" dirty="0" smtClean="0"/>
          </a:p>
          <a:p>
            <a:pPr marL="0" indent="0">
              <a:buFontTx/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6122-32BD-4F53-8F7B-9F560ECDC6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10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8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735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5428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204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7912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7612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833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336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564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1917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185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7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488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451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294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68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707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406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8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6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3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2045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1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1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267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2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52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27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96777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485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533" y="1236134"/>
            <a:ext cx="11525955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3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6158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438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068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5962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620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5562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108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7604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567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5084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56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2409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9695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9210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226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4099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0770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746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9814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0117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533" y="1236134"/>
            <a:ext cx="11525955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8304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809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3927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589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8587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 smtClean="0"/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9572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743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67204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956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1954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5604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5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6192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0991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1804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3388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849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8646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694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9603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4854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42033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33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002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0352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4894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619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993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020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1941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668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237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407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76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51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8301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1714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7702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48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9268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0345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453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29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6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28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261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7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31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8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74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3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60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22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01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74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96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384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1242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22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2533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7967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823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6963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3656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1835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4188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7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7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7894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694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3233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676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7581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735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33175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159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146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7535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3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9332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8521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4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5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1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5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5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86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7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1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1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63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48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30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748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467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30370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026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741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9719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0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3910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56525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77286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967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9076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3206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8031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7639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9533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07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00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613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0099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7229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682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4332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Calibri"/>
                <a:cs typeface="Calibri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1"/>
            <a:ext cx="53035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6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22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0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35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1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57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6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0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3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2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80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0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08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255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4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00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4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90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7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iangle rectangle 5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101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7" name="Triangle rectangle 6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riangle rectangle 7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568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533" y="1236134"/>
            <a:ext cx="11525955" cy="4890030"/>
          </a:xfrm>
        </p:spPr>
        <p:txBody>
          <a:bodyPr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➔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Arial"/>
              <a:buChar char="›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53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8" name="Triangle isocèle 7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2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911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pic>
        <p:nvPicPr>
          <p:cNvPr id="1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rectangle 15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22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23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90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12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969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457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3"/>
          <p:cNvSpPr>
            <a:spLocks noChangeArrowheads="1"/>
          </p:cNvSpPr>
          <p:nvPr/>
        </p:nvSpPr>
        <p:spPr bwMode="auto">
          <a:xfrm flipV="1">
            <a:off x="0" y="1"/>
            <a:ext cx="12192000" cy="4429125"/>
          </a:xfrm>
          <a:prstGeom prst="rtTriangle">
            <a:avLst/>
          </a:prstGeom>
          <a:solidFill>
            <a:srgbClr val="009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180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2652098" y="2341151"/>
            <a:ext cx="7283068" cy="2083093"/>
          </a:xfrm>
          <a:prstGeom prst="rect">
            <a:avLst/>
          </a:prstGeom>
          <a:solidFill>
            <a:srgbClr val="443A31"/>
          </a:solidFill>
        </p:spPr>
        <p:txBody>
          <a:bodyPr lIns="180000" tIns="180000" rIns="180000" bIns="180000" anchor="ctr"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70932" y="262056"/>
            <a:ext cx="8534400" cy="20665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727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Triangle rectangle 2"/>
          <p:cNvSpPr/>
          <p:nvPr/>
        </p:nvSpPr>
        <p:spPr>
          <a:xfrm flipV="1">
            <a:off x="0" y="0"/>
            <a:ext cx="12192000" cy="3479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riangle rectangle 3"/>
          <p:cNvSpPr/>
          <p:nvPr/>
        </p:nvSpPr>
        <p:spPr>
          <a:xfrm flipH="1">
            <a:off x="0" y="6248400"/>
            <a:ext cx="12192000" cy="609600"/>
          </a:xfrm>
          <a:prstGeom prst="rtTriangle">
            <a:avLst/>
          </a:prstGeom>
          <a:solidFill>
            <a:schemeClr val="bg2"/>
          </a:solidFill>
          <a:ln w="1905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7" y="3479800"/>
            <a:ext cx="1170516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79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un rectangle à un seul coin 3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1534"/>
            <a:ext cx="5384800" cy="4864630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1535"/>
            <a:ext cx="5384800" cy="4864629"/>
          </a:xfrm>
        </p:spPr>
        <p:txBody>
          <a:bodyPr/>
          <a:lstStyle>
            <a:lvl1pPr marL="342900" indent="-342900">
              <a:buClr>
                <a:schemeClr val="accent6"/>
              </a:buClr>
              <a:buFont typeface="Brix Slab Bold" pitchFamily="50" charset="0"/>
              <a:buChar char="→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734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15778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73618" y="5759450"/>
            <a:ext cx="902334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3200" smtClean="0">
                <a:solidFill>
                  <a:srgbClr val="009DE0"/>
                </a:solidFill>
                <a:cs typeface="Arial" charset="0"/>
              </a:rPr>
              <a:t>Chapitre 2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12192000" cy="5157788"/>
          </a:xfrm>
          <a:prstGeom prst="triangle">
            <a:avLst>
              <a:gd name="adj" fmla="val 100000"/>
            </a:avLst>
          </a:prstGeom>
          <a:solidFill>
            <a:srgbClr val="443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67" y="5629276"/>
            <a:ext cx="612351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20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5566834" y="1308100"/>
            <a:ext cx="6161617" cy="3022600"/>
          </a:xfrm>
          <a:prstGeom prst="rect">
            <a:avLst/>
          </a:prstGeom>
          <a:noFill/>
          <a:ln w="9525">
            <a:solidFill>
              <a:srgbClr val="009DE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rectangle 3"/>
          <p:cNvSpPr/>
          <p:nvPr/>
        </p:nvSpPr>
        <p:spPr>
          <a:xfrm flipH="1">
            <a:off x="10640485" y="3597276"/>
            <a:ext cx="1087967" cy="733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27582" y="4391026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200" baseline="30000" smtClean="0"/>
              <a:t>reptiumende re omnisinis dolori blaccup</a:t>
            </a:r>
            <a:endParaRPr lang="fr-FR" altLang="fr-FR" sz="12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5566834" y="4795839"/>
            <a:ext cx="6060017" cy="1462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1800" baseline="30000" dirty="0" err="1">
                <a:solidFill>
                  <a:srgbClr val="FFFFFF"/>
                </a:solidFill>
              </a:rPr>
              <a:t>Itas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eaquis</a:t>
            </a:r>
            <a:r>
              <a:rPr lang="fr-FR" sz="1800" baseline="30000" dirty="0">
                <a:solidFill>
                  <a:srgbClr val="FFFFFF"/>
                </a:solidFill>
              </a:rPr>
              <a:t> et </a:t>
            </a:r>
            <a:r>
              <a:rPr lang="fr-FR" sz="1800" b="1" baseline="30000" dirty="0" err="1">
                <a:solidFill>
                  <a:srgbClr val="FFFFFF"/>
                </a:solidFill>
              </a:rPr>
              <a:t>excerferum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="1" baseline="30000" dirty="0" err="1">
                <a:solidFill>
                  <a:srgbClr val="FFFFFF"/>
                </a:solidFill>
              </a:rPr>
              <a:t>nuscien</a:t>
            </a:r>
            <a:r>
              <a:rPr lang="fr-FR" sz="1800" b="1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ditione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dic</a:t>
            </a:r>
            <a:r>
              <a:rPr lang="fr-FR" sz="1800" baseline="30000" dirty="0">
                <a:solidFill>
                  <a:srgbClr val="FFFFFF"/>
                </a:solidFill>
              </a:rPr>
              <a:t> tem </a:t>
            </a:r>
            <a:r>
              <a:rPr lang="fr-FR" sz="1800" baseline="30000" dirty="0" err="1">
                <a:solidFill>
                  <a:srgbClr val="FFFFFF"/>
                </a:solidFill>
              </a:rPr>
              <a:t>hiciliciist</a:t>
            </a:r>
            <a:r>
              <a:rPr lang="fr-FR" sz="1800" baseline="30000" dirty="0">
                <a:solidFill>
                  <a:srgbClr val="FFFFFF"/>
                </a:solidFill>
              </a:rPr>
              <a:t>, con rem </a:t>
            </a:r>
            <a:r>
              <a:rPr lang="fr-FR" sz="1800" baseline="30000" dirty="0" err="1">
                <a:solidFill>
                  <a:srgbClr val="FFFFFF"/>
                </a:solidFill>
              </a:rPr>
              <a:t>aut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volest</a:t>
            </a:r>
            <a:r>
              <a:rPr lang="fr-FR" sz="1800" baseline="30000" dirty="0">
                <a:solidFill>
                  <a:srgbClr val="FFFFFF"/>
                </a:solidFill>
              </a:rPr>
              <a:t>, </a:t>
            </a:r>
            <a:r>
              <a:rPr lang="fr-FR" sz="1800" baseline="30000" dirty="0" err="1">
                <a:solidFill>
                  <a:srgbClr val="FFFFFF"/>
                </a:solidFill>
              </a:rPr>
              <a:t>sedi</a:t>
            </a:r>
            <a:r>
              <a:rPr lang="fr-FR" sz="1800" baseline="30000" dirty="0">
                <a:solidFill>
                  <a:srgbClr val="FFFFFF"/>
                </a:solidFill>
              </a:rPr>
              <a:t> doles </a:t>
            </a:r>
            <a:r>
              <a:rPr lang="fr-FR" sz="1800" baseline="30000" dirty="0" err="1">
                <a:solidFill>
                  <a:srgbClr val="FFFFFF"/>
                </a:solidFill>
              </a:rPr>
              <a:t>erro</a:t>
            </a:r>
            <a:r>
              <a:rPr lang="fr-FR" sz="1800" baseline="30000" dirty="0">
                <a:solidFill>
                  <a:srgbClr val="FFFFFF"/>
                </a:solidFill>
              </a:rPr>
              <a:t> te sa </a:t>
            </a:r>
            <a:r>
              <a:rPr lang="fr-FR" sz="1800" baseline="30000" dirty="0" err="1">
                <a:solidFill>
                  <a:srgbClr val="FFFFFF"/>
                </a:solidFill>
              </a:rPr>
              <a:t>sam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volum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dolumqui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aceprae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eicipsa</a:t>
            </a:r>
            <a:r>
              <a:rPr lang="fr-FR" sz="1800" baseline="30000" dirty="0">
                <a:solidFill>
                  <a:srgbClr val="FFFFFF"/>
                </a:solidFill>
              </a:rPr>
              <a:t> </a:t>
            </a:r>
            <a:r>
              <a:rPr lang="fr-FR" sz="1800" baseline="30000" dirty="0" err="1">
                <a:solidFill>
                  <a:srgbClr val="FFFFFF"/>
                </a:solidFill>
              </a:rPr>
              <a:t>pelesequod</a:t>
            </a:r>
            <a:endParaRPr lang="fr-FR" sz="1800" baseline="30000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18667" y="4648200"/>
            <a:ext cx="1246717" cy="2936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chemeClr val="accent1"/>
                </a:solidFill>
              </a:rPr>
              <a:t>titre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18667" y="1109663"/>
            <a:ext cx="2614084" cy="36195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0267" y="1308101"/>
            <a:ext cx="4792133" cy="5095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tIns="2808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3200" b="1" baseline="30000" dirty="0" err="1">
                <a:latin typeface="+mn-lt"/>
                <a:ea typeface="+mn-ea"/>
              </a:rPr>
              <a:t>Itas</a:t>
            </a:r>
            <a:r>
              <a:rPr lang="fr-FR" sz="3200" b="1" baseline="30000" dirty="0">
                <a:latin typeface="+mn-lt"/>
                <a:ea typeface="+mn-ea"/>
              </a:rPr>
              <a:t> </a:t>
            </a:r>
            <a:r>
              <a:rPr lang="fr-FR" sz="3200" b="1" baseline="30000" dirty="0" err="1">
                <a:latin typeface="+mn-lt"/>
                <a:ea typeface="+mn-ea"/>
              </a:rPr>
              <a:t>eaquis</a:t>
            </a:r>
            <a:r>
              <a:rPr lang="fr-FR" sz="3200" b="1" baseline="30000" dirty="0">
                <a:latin typeface="+mn-lt"/>
                <a:ea typeface="+mn-ea"/>
              </a:rPr>
              <a:t> et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90000"/>
              <a:defRPr/>
            </a:pPr>
            <a:r>
              <a:rPr lang="fr-FR" sz="2400" b="1" baseline="30000" dirty="0" err="1">
                <a:latin typeface="+mn-lt"/>
                <a:ea typeface="+mn-ea"/>
              </a:rPr>
              <a:t>excerferum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="1" baseline="30000" dirty="0" err="1">
                <a:latin typeface="+mn-lt"/>
                <a:ea typeface="+mn-ea"/>
              </a:rPr>
              <a:t>nuscien</a:t>
            </a:r>
            <a:r>
              <a:rPr lang="fr-FR" sz="2400" b="1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ditione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dic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hiciliciist</a:t>
            </a:r>
            <a:r>
              <a:rPr lang="fr-FR" sz="2400" baseline="30000" dirty="0">
                <a:latin typeface="+mn-lt"/>
                <a:ea typeface="+mn-ea"/>
              </a:rPr>
              <a:t>, con rem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volest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sedi</a:t>
            </a:r>
            <a:r>
              <a:rPr lang="fr-FR" sz="2400" baseline="30000" dirty="0">
                <a:latin typeface="+mn-lt"/>
                <a:ea typeface="+mn-ea"/>
              </a:rPr>
              <a:t> doles </a:t>
            </a:r>
            <a:r>
              <a:rPr lang="fr-FR" sz="2400" baseline="30000" dirty="0" err="1">
                <a:latin typeface="+mn-lt"/>
                <a:ea typeface="+mn-ea"/>
              </a:rPr>
              <a:t>erro</a:t>
            </a:r>
            <a:r>
              <a:rPr lang="fr-FR" sz="2400" baseline="30000" dirty="0">
                <a:latin typeface="+mn-lt"/>
                <a:ea typeface="+mn-ea"/>
              </a:rPr>
              <a:t> te sa </a:t>
            </a:r>
            <a:r>
              <a:rPr lang="fr-FR" sz="2400" baseline="30000" dirty="0" err="1">
                <a:latin typeface="+mn-lt"/>
                <a:ea typeface="+mn-ea"/>
              </a:rPr>
              <a:t>sam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volum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dolumqui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aceprae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eicipsa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pelesequod</a:t>
            </a:r>
            <a:r>
              <a:rPr lang="fr-FR" sz="2400" baseline="30000" dirty="0">
                <a:latin typeface="+mn-lt"/>
                <a:ea typeface="+mn-ea"/>
              </a:rPr>
              <a:t> que cum </a:t>
            </a:r>
            <a:r>
              <a:rPr lang="fr-FR" sz="2400" baseline="30000" dirty="0" err="1">
                <a:latin typeface="+mn-lt"/>
                <a:ea typeface="+mn-ea"/>
              </a:rPr>
              <a:t>hicieni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hillant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endi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consequ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iduciet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lab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int</a:t>
            </a:r>
            <a:r>
              <a:rPr lang="fr-FR" sz="2400" baseline="30000" dirty="0">
                <a:latin typeface="+mn-lt"/>
                <a:ea typeface="+mn-ea"/>
              </a:rPr>
              <a:t>.</a:t>
            </a: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Ficiunt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dolupta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cone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poris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autaquu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ndamus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cusciisque</a:t>
            </a:r>
            <a:r>
              <a:rPr lang="fr-FR" sz="2400" baseline="30000" dirty="0">
                <a:latin typeface="+mn-lt"/>
                <a:ea typeface="+mn-ea"/>
              </a:rPr>
              <a:t> mo tem </a:t>
            </a:r>
            <a:r>
              <a:rPr lang="fr-FR" sz="2400" baseline="30000" dirty="0" err="1">
                <a:latin typeface="+mn-lt"/>
                <a:ea typeface="+mn-ea"/>
              </a:rPr>
              <a:t>aut</a:t>
            </a:r>
            <a:r>
              <a:rPr lang="fr-FR" sz="2400" baseline="30000" dirty="0">
                <a:latin typeface="+mn-lt"/>
                <a:ea typeface="+mn-ea"/>
              </a:rPr>
              <a:t> ut </a:t>
            </a:r>
            <a:r>
              <a:rPr lang="fr-FR" sz="2400" baseline="30000" dirty="0" err="1">
                <a:latin typeface="+mn-lt"/>
                <a:ea typeface="+mn-ea"/>
              </a:rPr>
              <a:t>fugitin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ullit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iliquo</a:t>
            </a:r>
            <a:endParaRPr lang="fr-FR" sz="2400" baseline="30000" dirty="0">
              <a:latin typeface="+mn-lt"/>
              <a:ea typeface="+mn-ea"/>
            </a:endParaRPr>
          </a:p>
          <a:p>
            <a:pPr marL="180975" indent="-1651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50000"/>
              <a:buFont typeface="Arial" panose="020B0604020202020204" pitchFamily="34" charset="0"/>
              <a:buChar char="›"/>
              <a:defRPr/>
            </a:pPr>
            <a:r>
              <a:rPr lang="fr-FR" sz="2400" baseline="30000" dirty="0" err="1">
                <a:latin typeface="+mn-lt"/>
                <a:ea typeface="+mn-ea"/>
              </a:rPr>
              <a:t>omnis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dolles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diorumquam</a:t>
            </a:r>
            <a:r>
              <a:rPr lang="fr-FR" sz="2400" baseline="30000" dirty="0">
                <a:latin typeface="+mn-lt"/>
                <a:ea typeface="+mn-ea"/>
              </a:rPr>
              <a:t>,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sinvers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pelitia</a:t>
            </a:r>
            <a:r>
              <a:rPr lang="fr-FR" sz="2400" baseline="30000" dirty="0">
                <a:latin typeface="+mn-lt"/>
                <a:ea typeface="+mn-ea"/>
              </a:rPr>
              <a:t> quo </a:t>
            </a:r>
            <a:r>
              <a:rPr lang="fr-FR" sz="2400" baseline="30000" dirty="0" err="1">
                <a:latin typeface="+mn-lt"/>
                <a:ea typeface="+mn-ea"/>
              </a:rPr>
              <a:t>ea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nam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repudit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atisciam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expera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iliciae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cepernat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fugitas</a:t>
            </a:r>
            <a:r>
              <a:rPr lang="fr-FR" sz="2400" baseline="30000" dirty="0">
                <a:latin typeface="+mn-lt"/>
                <a:ea typeface="+mn-ea"/>
              </a:rPr>
              <a:t> sa </a:t>
            </a:r>
            <a:r>
              <a:rPr lang="fr-FR" sz="2400" baseline="30000" dirty="0" err="1">
                <a:latin typeface="+mn-lt"/>
                <a:ea typeface="+mn-ea"/>
              </a:rPr>
              <a:t>conse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molo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modi</a:t>
            </a:r>
            <a:r>
              <a:rPr lang="fr-FR" sz="2400" baseline="30000" dirty="0">
                <a:latin typeface="+mn-lt"/>
                <a:ea typeface="+mn-ea"/>
              </a:rPr>
              <a:t> </a:t>
            </a:r>
            <a:r>
              <a:rPr lang="fr-FR" sz="2400" baseline="30000" dirty="0" err="1">
                <a:latin typeface="+mn-lt"/>
                <a:ea typeface="+mn-ea"/>
              </a:rPr>
              <a:t>berecti</a:t>
            </a:r>
            <a:r>
              <a:rPr lang="fr-FR" sz="2400" baseline="30000" dirty="0">
                <a:latin typeface="+mn-lt"/>
                <a:ea typeface="+mn-ea"/>
              </a:rPr>
              <a:t> tem </a:t>
            </a:r>
            <a:r>
              <a:rPr lang="fr-FR" sz="2400" baseline="30000" dirty="0" err="1">
                <a:latin typeface="+mn-lt"/>
                <a:ea typeface="+mn-ea"/>
              </a:rPr>
              <a:t>ius</a:t>
            </a:r>
            <a:r>
              <a:rPr lang="fr-FR" sz="2400" baseline="30000" dirty="0">
                <a:latin typeface="+mn-lt"/>
                <a:ea typeface="+mn-ea"/>
              </a:rPr>
              <a:t>, officie </a:t>
            </a:r>
            <a:r>
              <a:rPr lang="fr-FR" sz="2400" baseline="30000" dirty="0" err="1">
                <a:latin typeface="+mn-lt"/>
                <a:ea typeface="+mn-ea"/>
              </a:rPr>
              <a:t>ndiscipsam</a:t>
            </a:r>
            <a:endParaRPr lang="fr-FR" sz="2400" i="1" dirty="0">
              <a:latin typeface="+mn-lt"/>
              <a:ea typeface="+mn-ea"/>
            </a:endParaRPr>
          </a:p>
        </p:txBody>
      </p:sp>
      <p:sp>
        <p:nvSpPr>
          <p:cNvPr id="10" name="Rogner un rectangle à un seul coin 10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224367" y="1146176"/>
            <a:ext cx="3778251" cy="288925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200" b="1" dirty="0" smtClean="0">
                <a:solidFill>
                  <a:srgbClr val="FFFFFF"/>
                </a:solidFill>
              </a:rPr>
              <a:t>titre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97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5" b="18855"/>
          <a:stretch>
            <a:fillRect/>
          </a:stretch>
        </p:blipFill>
        <p:spPr bwMode="auto">
          <a:xfrm>
            <a:off x="0" y="819151"/>
            <a:ext cx="12192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854701" y="1576389"/>
            <a:ext cx="5814484" cy="2625725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txBody>
          <a:bodyPr tIns="280800"/>
          <a:lstStyle/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excerferum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nuscien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ditione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dic</a:t>
            </a:r>
            <a:r>
              <a:rPr lang="fr-FR" sz="2800" b="1" baseline="30000" dirty="0">
                <a:latin typeface="+mn-lt"/>
                <a:ea typeface="+mn-ea"/>
              </a:rPr>
              <a:t> tem </a:t>
            </a:r>
            <a:r>
              <a:rPr lang="fr-FR" sz="2800" b="1" baseline="30000" dirty="0" err="1">
                <a:latin typeface="+mn-lt"/>
                <a:ea typeface="+mn-ea"/>
              </a:rPr>
              <a:t>hiciliciist</a:t>
            </a:r>
            <a:r>
              <a:rPr lang="fr-FR" sz="2800" b="1" baseline="30000" dirty="0">
                <a:latin typeface="+mn-lt"/>
                <a:ea typeface="+mn-ea"/>
              </a:rPr>
              <a:t>, con rem </a:t>
            </a:r>
            <a:r>
              <a:rPr lang="fr-FR" sz="2800" b="1" baseline="30000" dirty="0" err="1">
                <a:latin typeface="+mn-lt"/>
                <a:ea typeface="+mn-ea"/>
              </a:rPr>
              <a:t>aut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volest</a:t>
            </a:r>
            <a:r>
              <a:rPr lang="fr-FR" sz="2800" b="1" baseline="30000" dirty="0">
                <a:latin typeface="+mn-lt"/>
                <a:ea typeface="+mn-ea"/>
              </a:rPr>
              <a:t>, </a:t>
            </a:r>
            <a:r>
              <a:rPr lang="fr-FR" sz="2800" b="1" baseline="30000" dirty="0" err="1">
                <a:latin typeface="+mn-lt"/>
                <a:ea typeface="+mn-ea"/>
              </a:rPr>
              <a:t>sedi</a:t>
            </a:r>
            <a:r>
              <a:rPr lang="fr-FR" sz="2800" b="1" baseline="30000" dirty="0">
                <a:latin typeface="+mn-lt"/>
                <a:ea typeface="+mn-ea"/>
              </a:rPr>
              <a:t> doles </a:t>
            </a: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erro</a:t>
            </a:r>
            <a:r>
              <a:rPr lang="fr-FR" sz="2800" b="1" baseline="30000" dirty="0">
                <a:latin typeface="+mn-lt"/>
                <a:ea typeface="+mn-ea"/>
              </a:rPr>
              <a:t> te sa </a:t>
            </a:r>
            <a:r>
              <a:rPr lang="fr-FR" sz="2800" b="1" baseline="30000" dirty="0" err="1">
                <a:latin typeface="+mn-lt"/>
                <a:ea typeface="+mn-ea"/>
              </a:rPr>
              <a:t>sam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volum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dolumqui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aceprae</a:t>
            </a:r>
            <a:r>
              <a:rPr lang="fr-FR" sz="2800" b="1" baseline="30000" dirty="0">
                <a:latin typeface="+mn-lt"/>
                <a:ea typeface="+mn-ea"/>
              </a:rPr>
              <a:t> </a:t>
            </a:r>
            <a:r>
              <a:rPr lang="fr-FR" sz="2800" b="1" baseline="30000" dirty="0" err="1">
                <a:latin typeface="+mn-lt"/>
                <a:ea typeface="+mn-ea"/>
              </a:rPr>
              <a:t>eicipsa</a:t>
            </a:r>
            <a:endParaRPr lang="fr-FR" sz="2800" b="1" baseline="30000" dirty="0">
              <a:latin typeface="+mn-lt"/>
              <a:ea typeface="+mn-ea"/>
            </a:endParaRPr>
          </a:p>
          <a:p>
            <a:pPr marL="355600" indent="-355600" defTabSz="541338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Lucida Grande"/>
              <a:buChar char="➔"/>
              <a:defRPr/>
            </a:pPr>
            <a:r>
              <a:rPr lang="fr-FR" sz="2800" b="1" baseline="30000" dirty="0" err="1">
                <a:latin typeface="+mn-lt"/>
                <a:ea typeface="+mn-ea"/>
              </a:rPr>
              <a:t>pelesequod</a:t>
            </a:r>
            <a:r>
              <a:rPr lang="fr-FR" sz="2800" b="1" baseline="30000" dirty="0">
                <a:latin typeface="+mn-lt"/>
                <a:ea typeface="+mn-ea"/>
              </a:rPr>
              <a:t> que cum </a:t>
            </a:r>
            <a:r>
              <a:rPr lang="fr-FR" sz="2800" b="1" baseline="30000" dirty="0" err="1">
                <a:latin typeface="+mn-lt"/>
                <a:ea typeface="+mn-ea"/>
              </a:rPr>
              <a:t>hicieni</a:t>
            </a:r>
            <a:endParaRPr lang="fr-FR" sz="2800" b="1" dirty="0">
              <a:latin typeface="+mn-lt"/>
              <a:ea typeface="+mn-ea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44634" y="1409700"/>
            <a:ext cx="1104900" cy="26828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08000"/>
              <a:buFont typeface="Lucida Grande"/>
              <a:buChar char="❯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37600" indent="-1764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/>
              <a:buChar char="›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24800" indent="-1584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02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44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fr-FR" sz="1800" b="1" smtClean="0">
                <a:solidFill>
                  <a:srgbClr val="FFFFFF"/>
                </a:solidFill>
              </a:rPr>
              <a:t>titre</a:t>
            </a:r>
            <a:endParaRPr lang="fr-FR" sz="1800" b="1" dirty="0">
              <a:solidFill>
                <a:srgbClr val="FFFFFF"/>
              </a:solidFill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634" y="6403976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gner un rectangle à un seul coin 7"/>
          <p:cNvSpPr/>
          <p:nvPr/>
        </p:nvSpPr>
        <p:spPr>
          <a:xfrm>
            <a:off x="0" y="0"/>
            <a:ext cx="12208933" cy="91440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4002618" y="6653214"/>
            <a:ext cx="129116" cy="20478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13638"/>
          </a:xfrm>
        </p:spPr>
        <p:txBody>
          <a:bodyPr lIns="360000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02267" y="6654801"/>
            <a:ext cx="28448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53417" y="6654801"/>
            <a:ext cx="7010400" cy="206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9DE0"/>
                </a:solidFill>
                <a:cs typeface="Arial" panose="020B0604020202020204" pitchFamily="34" charset="0"/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640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7E21-F67B-4F5D-AD42-F5EFD74AF300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125D-924E-4043-9B9C-0FF8F968BF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9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16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07D6-55B3-422C-995B-EC86C9F8BFA3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657F-9C7F-4A02-87A8-E1D7C8299C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513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E8BC-9F59-456C-959B-9D2E97EE2FF4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E1D3-E8F5-4303-96B8-AEAF3E45DC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45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CE71-5201-4BDD-B8B9-476176C9850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294B-7DF8-4029-8460-664DC73681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010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C6FC-A5D1-4487-90E1-5392C7C67EB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3A0C-F3AA-4058-8C63-434A1C7D32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72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8767-3A68-41E6-94C9-A880D18073F1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386C-CB13-446E-A5A3-5A43F1AAC5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12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AD45-F2FB-4B72-BF42-CA480857ABE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9304-91F9-4EC7-9C23-AE10B791ED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34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C3B9F95-38AD-42BE-9CBB-119848E00AF5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42D672-0E9A-402C-8CB8-26AD3B7C75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379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4BFB-8076-4241-B98D-5D4211F25223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0604-7B25-48EB-BD86-24CEFC7AD5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371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AFEC-CA0A-4DAD-8F95-D2EC904C12C6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663D-60DF-47AE-9718-5ED6DF43BD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28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A87F-750F-4803-8008-65E89B820EC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5F20-5063-4D11-809D-426B07CFD6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8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952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D6FB-5861-4247-B467-986031D3B5AC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4EDF-528C-411A-99B8-D3CB60327B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721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0C8D-A002-4083-8239-518A89AE2947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80DF-64E7-4DA6-9939-73D0BD294F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373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597E-69EA-47B8-BF5D-A74B0E9DCD36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46ED-1F45-4EF1-AE41-1A1BA4916D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652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193D-FBA6-4752-ADD5-C0D10C725B06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7BCC-529D-4745-9862-369E31CDA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267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7324-4E91-475E-A33C-93114CF79B94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66F-E71C-497F-B59C-179F612D80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992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13C4-5DD0-4BB8-9018-772549D09E2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388C-A030-4104-A11A-2C6E385053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54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68A8-6871-4254-8DCD-EAF581DE979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60939-947D-4132-8800-46737DAB25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822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987DC5-04FD-4B73-911F-92508694A529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B73375-F712-4980-93F4-A9177FF861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250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627A-EEF8-4B5F-9F02-8AD9C92CA92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91F5-C58F-4A0A-AD02-7E7BA26F3B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910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357E-DF4F-4605-8F51-4A29369F9A3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9D6D-5D92-430A-8BE3-5E31666B37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9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32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76284-8117-45BB-80E5-0B1B8FDF905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6FB8-3F0A-45DC-9FA4-E5E6FBA35F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184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7CEC-CDB8-426F-B343-0E6647A1EFC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0E29-D108-4CE9-8F51-E19C8AA94B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99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84F5-6691-4A5F-9E8E-0E183112856E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8699-A049-4D2E-9685-7DF8EC069D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823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BF30F-11B9-4F88-A2EB-8B2C560E208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8D20-47F7-418F-8013-EF6B24EB3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03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7D4E-6C72-475C-802B-992DF45C56F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A661-405D-45B5-A059-F30CCD7898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6823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6576-81C8-4883-9BED-AF65AFD729EB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2FE8-BAA4-4539-8721-A4B26756CB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81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9E9D-A754-460C-85AA-F74C63DD2C5A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8306-2023-414C-8E9C-23822600CF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285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4A93-9E33-4BD4-9909-E1D9C361402C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A5ED-62DD-46C9-ADB9-8C39694551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034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0EF24DF-CFC0-410C-BB04-6D63AD6E63A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5E52B5-338D-4CBA-AB79-9CAB0CC996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748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D6CA-4662-4305-9284-53AE99BB0AC2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8B86-D58C-42F4-8728-2BA70DC7E6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0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697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3DCE-0E58-48AD-9EFD-84E30AE11F78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A082-4584-4CAD-9E35-9F4E2E82A0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481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7345-B54D-47E3-8297-58D7D5A5A873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88E8-76CB-438C-97D9-B0BD53D02F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7241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1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6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6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51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7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34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5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0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1302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74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84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44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092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859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767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0143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4624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14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6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4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2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84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Brix Slab Bold" panose="02000000000000000000" pitchFamily="50" charset="0"/>
        <a:buChar char="→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›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87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Brix Slab Bold" panose="02000000000000000000" pitchFamily="50" charset="0"/>
        <a:buChar char="→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›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3B3C94-C967-4213-BF56-FE750B049722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450B19-8F23-495B-9336-CAF1B3A4251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37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7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6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5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2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4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7CDB-A3DE-4759-9B71-5E0C1E61424B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0780-DBE3-460A-B9C2-775F816C8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CE0226-2BB6-46EC-9DB7-7461F0EE632A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C81CCCF-770E-4C37-8BBC-429776AE00E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653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Brix Slab Bold" panose="02000000000000000000" pitchFamily="50" charset="0"/>
        <a:buChar char="→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›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EC6C4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239F87-0288-40B7-BAAA-AE38043C02B4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500939-2B5F-4A91-821C-45EB522578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E2CCED-A604-406B-802E-BF1A1D05EBE7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814888-415E-454D-A026-C402E3B728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3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ACBBDB-D458-4861-809E-044B895F6F6F}" type="datetime1">
              <a:rPr lang="fr-FR"/>
              <a:pPr>
                <a:defRPr/>
              </a:pPr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A78495-9FB1-40E5-AD9E-0889157075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4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3DBD9E1-1957-45B0-BE82-52C0A4F002A9}" type="datetimeFigureOut">
              <a:rPr lang="fr-FR" smtClean="0"/>
              <a:t>04/10/2024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BF190496-E8D0-4F6E-983B-A66BC4F4447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9EDDD-0E44-42A0-9FBA-E8DC9D0841C3}" type="datetimeFigureOut">
              <a:rPr lang="fr-FR" smtClean="0"/>
              <a:pPr/>
              <a:t>04/10/2024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F4ED-8A8B-4F6C-A93A-C6E9A74629A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00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2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g"/><Relationship Id="rId5" Type="http://schemas.openxmlformats.org/officeDocument/2006/relationships/hyperlink" Target="https://www.zonebourse.com/cours/action/AIRBUS-SE-4637/actualite/Aeronautique-le-fantasme-du-prix-catalogue-43804862/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23.xml"/><Relationship Id="rId7" Type="http://schemas.openxmlformats.org/officeDocument/2006/relationships/image" Target="../media/image14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221" y="89807"/>
            <a:ext cx="11318229" cy="1551214"/>
          </a:xfrm>
        </p:spPr>
        <p:txBody>
          <a:bodyPr/>
          <a:lstStyle/>
          <a:p>
            <a:r>
              <a:rPr lang="fr-FR" dirty="0" smtClean="0"/>
              <a:t>Incidences des spécificités d’une activité en </a:t>
            </a:r>
            <a:r>
              <a:rPr lang="fr-FR" dirty="0" err="1" smtClean="0"/>
              <a:t>BtoB</a:t>
            </a:r>
            <a:r>
              <a:rPr lang="fr-FR" dirty="0" smtClean="0"/>
              <a:t> sur </a:t>
            </a:r>
            <a:r>
              <a:rPr lang="fr-FR" b="1" dirty="0" smtClean="0"/>
              <a:t>le mix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3221" y="1845734"/>
            <a:ext cx="11530500" cy="4367287"/>
          </a:xfrm>
        </p:spPr>
        <p:txBody>
          <a:bodyPr>
            <a:normAutofit lnSpcReduction="10000"/>
          </a:bodyPr>
          <a:lstStyle/>
          <a:p>
            <a:pPr fontAlgn="base"/>
            <a:endParaRPr lang="fr-FR" sz="2000" dirty="0" smtClean="0"/>
          </a:p>
          <a:p>
            <a:pPr fontAlgn="base"/>
            <a:endParaRPr lang="fr-FR" sz="2000" dirty="0" smtClean="0"/>
          </a:p>
          <a:p>
            <a:pPr fontAlgn="base"/>
            <a:r>
              <a:rPr lang="fr-FR" sz="2000" dirty="0" smtClean="0"/>
              <a:t>- Offre </a:t>
            </a:r>
            <a:r>
              <a:rPr lang="fr-FR" sz="2000" dirty="0"/>
              <a:t>qui peut être moins standardisée et plus </a:t>
            </a:r>
            <a:r>
              <a:rPr lang="fr-FR" sz="2000" dirty="0" smtClean="0"/>
              <a:t>accompagnée du fait de l’implication réciproque des clients et fournisseurs (largeur et/ou profondeur de gamme ; personnalisation de l’offre)</a:t>
            </a:r>
          </a:p>
          <a:p>
            <a:pPr fontAlgn="base"/>
            <a:endParaRPr lang="fr-FR" sz="2000" dirty="0"/>
          </a:p>
          <a:p>
            <a:pPr fontAlgn="base"/>
            <a:r>
              <a:rPr lang="fr-FR" sz="2000" dirty="0" smtClean="0"/>
              <a:t>- Des négociations possibles sur les prix en raison notamment </a:t>
            </a:r>
            <a:r>
              <a:rPr lang="fr-FR" sz="2000" dirty="0" smtClean="0">
                <a:cs typeface="Arial" panose="020B0604020202020204" pitchFamily="34" charset="0"/>
              </a:rPr>
              <a:t>d’un </a:t>
            </a:r>
            <a:r>
              <a:rPr lang="fr-FR" sz="2000" dirty="0">
                <a:cs typeface="Arial" panose="020B0604020202020204" pitchFamily="34" charset="0"/>
              </a:rPr>
              <a:t>comportement d’achat professionnel inﬂuencé par le risque perçu </a:t>
            </a:r>
            <a:endParaRPr lang="fr-FR" sz="2000" dirty="0" smtClean="0">
              <a:cs typeface="Arial" panose="020B0604020202020204" pitchFamily="34" charset="0"/>
            </a:endParaRPr>
          </a:p>
          <a:p>
            <a:pPr fontAlgn="base"/>
            <a:endParaRPr lang="fr-FR" sz="2000" dirty="0"/>
          </a:p>
          <a:p>
            <a:pPr fontAlgn="base"/>
            <a:r>
              <a:rPr lang="fr-FR" sz="2000" dirty="0" smtClean="0"/>
              <a:t>- Des circuits de distribution spécifiques liés au nombre restreint de clients et à la fragmentation du marché</a:t>
            </a:r>
          </a:p>
          <a:p>
            <a:pPr fontAlgn="base"/>
            <a:endParaRPr lang="fr-FR" sz="2000" dirty="0" smtClean="0"/>
          </a:p>
          <a:p>
            <a:pPr fontAlgn="base"/>
            <a:r>
              <a:rPr lang="fr-FR" sz="2000" dirty="0"/>
              <a:t>-  Des moyens de communication différents en raison principalement d’une </a:t>
            </a:r>
            <a:r>
              <a:rPr lang="fr-FR" sz="2000" dirty="0">
                <a:cs typeface="Arial" panose="020B0604020202020204" pitchFamily="34" charset="0"/>
              </a:rPr>
              <a:t>fragmentation du marché et des modes d’informations commerciales spécifiques</a:t>
            </a:r>
            <a:endParaRPr lang="fr-FR" sz="2000" dirty="0"/>
          </a:p>
          <a:p>
            <a:pPr fontAlgn="base"/>
            <a:endParaRPr lang="fr-FR" sz="2000" dirty="0"/>
          </a:p>
          <a:p>
            <a:endParaRPr lang="fr-FR" dirty="0"/>
          </a:p>
        </p:txBody>
      </p:sp>
      <p:pic>
        <p:nvPicPr>
          <p:cNvPr id="5" name="luvvoice.com-20241004-lFfIU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8820" y="1729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930" y="146957"/>
            <a:ext cx="11544300" cy="1461407"/>
          </a:xfrm>
        </p:spPr>
        <p:txBody>
          <a:bodyPr/>
          <a:lstStyle/>
          <a:p>
            <a:pPr algn="ctr"/>
            <a:r>
              <a:rPr lang="fr-FR" dirty="0"/>
              <a:t>Incidences des spécificités d’une activité en </a:t>
            </a:r>
            <a:r>
              <a:rPr lang="fr-FR" dirty="0" err="1"/>
              <a:t>BtoB</a:t>
            </a:r>
            <a:r>
              <a:rPr lang="fr-FR" dirty="0"/>
              <a:t> sur </a:t>
            </a:r>
            <a:r>
              <a:rPr lang="fr-FR" dirty="0" smtClean="0"/>
              <a:t>la politique </a:t>
            </a:r>
            <a:r>
              <a:rPr lang="fr-FR" b="1" dirty="0" smtClean="0"/>
              <a:t>de produit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721" y="2245178"/>
            <a:ext cx="10771959" cy="3623915"/>
          </a:xfrm>
        </p:spPr>
        <p:txBody>
          <a:bodyPr/>
          <a:lstStyle/>
          <a:p>
            <a:pPr fontAlgn="base"/>
            <a:endParaRPr lang="fr-FR" sz="1600" dirty="0" smtClean="0"/>
          </a:p>
          <a:p>
            <a:pPr fontAlgn="base"/>
            <a:endParaRPr lang="fr-FR" sz="1600" dirty="0" smtClean="0"/>
          </a:p>
          <a:p>
            <a:pPr fontAlgn="base"/>
            <a:endParaRPr lang="fr-FR" sz="1600" dirty="0"/>
          </a:p>
          <a:p>
            <a:pPr fontAlgn="base"/>
            <a:r>
              <a:rPr lang="fr-FR" sz="2400" dirty="0" smtClean="0"/>
              <a:t>- </a:t>
            </a:r>
            <a:r>
              <a:rPr lang="fr-FR" sz="2400" dirty="0"/>
              <a:t>Offre qui peut être moins standardisée et plus accompagnée du fait de l’implication réciproque des clients et fournisseurs (largeur et/ou profondeur de gamme ; personnalisation de l’offre)</a:t>
            </a:r>
          </a:p>
          <a:p>
            <a:pPr fontAlgn="base"/>
            <a:endParaRPr lang="fr-FR" sz="1600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021"/>
            <a:ext cx="11911693" cy="638607"/>
          </a:xfrm>
          <a:prstGeom prst="rect">
            <a:avLst/>
          </a:prstGeom>
        </p:spPr>
      </p:pic>
      <p:pic>
        <p:nvPicPr>
          <p:cNvPr id="4" name="luvvoice.com-20241004-JOH7q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51720" y="2026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779" y="228601"/>
            <a:ext cx="11740242" cy="1551214"/>
          </a:xfrm>
        </p:spPr>
        <p:txBody>
          <a:bodyPr/>
          <a:lstStyle/>
          <a:p>
            <a:pPr algn="ctr"/>
            <a:r>
              <a:rPr lang="fr-FR" dirty="0"/>
              <a:t>Incidences des spécificités d’une activité en </a:t>
            </a:r>
            <a:r>
              <a:rPr lang="fr-FR" dirty="0" err="1"/>
              <a:t>BtoB</a:t>
            </a:r>
            <a:r>
              <a:rPr lang="fr-FR" dirty="0"/>
              <a:t> sur la politique </a:t>
            </a:r>
            <a:r>
              <a:rPr lang="fr-FR" b="1" dirty="0"/>
              <a:t>de </a:t>
            </a:r>
            <a:r>
              <a:rPr lang="fr-FR" b="1" dirty="0" smtClean="0"/>
              <a:t>prix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779" y="1845734"/>
            <a:ext cx="11634107" cy="4023360"/>
          </a:xfrm>
        </p:spPr>
        <p:txBody>
          <a:bodyPr>
            <a:normAutofit/>
          </a:bodyPr>
          <a:lstStyle/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pPr algn="just"/>
            <a:r>
              <a:rPr lang="fr-FR" sz="2000" dirty="0" smtClean="0"/>
              <a:t>Des </a:t>
            </a:r>
            <a:r>
              <a:rPr lang="fr-FR" sz="2000" dirty="0">
                <a:solidFill>
                  <a:srgbClr val="FF0000"/>
                </a:solidFill>
              </a:rPr>
              <a:t>négociations possibles </a:t>
            </a:r>
            <a:r>
              <a:rPr lang="fr-FR" sz="2000" dirty="0"/>
              <a:t>sur les prix en raison notamment </a:t>
            </a:r>
            <a:r>
              <a:rPr lang="fr-FR" sz="2000" dirty="0">
                <a:cs typeface="Arial" panose="020B0604020202020204" pitchFamily="34" charset="0"/>
              </a:rPr>
              <a:t>d’un comportement d’achat professionnel inﬂuencé par le risque </a:t>
            </a:r>
            <a:r>
              <a:rPr lang="fr-FR" sz="2000" dirty="0" smtClean="0">
                <a:cs typeface="Arial" panose="020B0604020202020204" pitchFamily="34" charset="0"/>
              </a:rPr>
              <a:t>perçu. </a:t>
            </a: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endParaRPr lang="fr-FR" sz="2000" dirty="0" smtClean="0">
              <a:cs typeface="Arial" panose="020B0604020202020204" pitchFamily="34" charset="0"/>
            </a:endParaRP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hlinkClick r:id="rId5"/>
              </a:rPr>
              <a:t>Cliquez ICI </a:t>
            </a:r>
            <a:r>
              <a:rPr lang="fr-FR" sz="2000" dirty="0"/>
              <a:t>pour lire un article sur le sujet</a:t>
            </a:r>
          </a:p>
          <a:p>
            <a:pPr algn="just"/>
            <a:endParaRPr lang="fr-FR" sz="2000" dirty="0" smtClean="0">
              <a:cs typeface="Arial" panose="020B0604020202020204" pitchFamily="34" charset="0"/>
            </a:endParaRP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29" y="5127170"/>
            <a:ext cx="2104571" cy="11838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013" y="3738880"/>
            <a:ext cx="5157416" cy="2340502"/>
          </a:xfrm>
          <a:prstGeom prst="rect">
            <a:avLst/>
          </a:prstGeom>
        </p:spPr>
      </p:pic>
      <p:pic>
        <p:nvPicPr>
          <p:cNvPr id="5" name="luvvoice.com-20241004-KgCSt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0340" y="2244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49" y="286605"/>
            <a:ext cx="11699421" cy="1395238"/>
          </a:xfrm>
        </p:spPr>
        <p:txBody>
          <a:bodyPr/>
          <a:lstStyle/>
          <a:p>
            <a:pPr algn="ctr"/>
            <a:r>
              <a:rPr lang="fr-FR" dirty="0"/>
              <a:t>Incidences des spécificités d’une activité en </a:t>
            </a:r>
            <a:r>
              <a:rPr lang="fr-FR" dirty="0" err="1"/>
              <a:t>BtoB</a:t>
            </a:r>
            <a:r>
              <a:rPr lang="fr-FR" dirty="0"/>
              <a:t> sur la politique </a:t>
            </a:r>
            <a:r>
              <a:rPr lang="fr-FR" b="1" dirty="0"/>
              <a:t>de </a:t>
            </a:r>
            <a:r>
              <a:rPr lang="fr-FR" b="1" dirty="0" smtClean="0"/>
              <a:t>distribution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364" y="1845734"/>
            <a:ext cx="10690316" cy="4155016"/>
          </a:xfrm>
        </p:spPr>
        <p:txBody>
          <a:bodyPr/>
          <a:lstStyle/>
          <a:p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Des </a:t>
            </a:r>
            <a:r>
              <a:rPr lang="fr-FR" sz="2000" dirty="0"/>
              <a:t>circuits de distribution spécifiques liés au nombre restreint de </a:t>
            </a:r>
            <a:r>
              <a:rPr lang="fr-FR" sz="2000" dirty="0" smtClean="0"/>
              <a:t>clients et à </a:t>
            </a:r>
            <a:r>
              <a:rPr lang="fr-FR" sz="2000" dirty="0"/>
              <a:t>la fragmentation du </a:t>
            </a:r>
            <a:r>
              <a:rPr lang="fr-FR" sz="2000" dirty="0" smtClean="0"/>
              <a:t>marché.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459" y="3086160"/>
            <a:ext cx="5020221" cy="32564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460" y="3844925"/>
            <a:ext cx="1518650" cy="615315"/>
          </a:xfrm>
          <a:prstGeom prst="rect">
            <a:avLst/>
          </a:prstGeom>
        </p:spPr>
      </p:pic>
      <p:pic>
        <p:nvPicPr>
          <p:cNvPr id="6" name="luvvoice.com-20241004-vtzm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4910" y="4472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971" y="286605"/>
            <a:ext cx="11732079" cy="1493209"/>
          </a:xfrm>
        </p:spPr>
        <p:txBody>
          <a:bodyPr/>
          <a:lstStyle/>
          <a:p>
            <a:pPr algn="ctr"/>
            <a:r>
              <a:rPr lang="fr-FR" dirty="0"/>
              <a:t>Incidences des spécificités d’une activité en </a:t>
            </a:r>
            <a:r>
              <a:rPr lang="fr-FR" dirty="0" smtClean="0"/>
              <a:t>B </a:t>
            </a:r>
            <a:r>
              <a:rPr lang="fr-FR" dirty="0" err="1" smtClean="0"/>
              <a:t>toB</a:t>
            </a:r>
            <a:r>
              <a:rPr lang="fr-FR" dirty="0" smtClean="0"/>
              <a:t> </a:t>
            </a:r>
            <a:r>
              <a:rPr lang="fr-FR" dirty="0"/>
              <a:t>sur la politique </a:t>
            </a:r>
            <a:r>
              <a:rPr lang="fr-FR" b="1" dirty="0"/>
              <a:t>de </a:t>
            </a:r>
            <a:r>
              <a:rPr lang="fr-FR" b="1" dirty="0" smtClean="0"/>
              <a:t>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71" y="1845733"/>
            <a:ext cx="11332029" cy="4341707"/>
          </a:xfrm>
        </p:spPr>
        <p:txBody>
          <a:bodyPr>
            <a:normAutofit/>
          </a:bodyPr>
          <a:lstStyle/>
          <a:p>
            <a:pPr fontAlgn="base"/>
            <a:endParaRPr lang="fr-FR" sz="2000" dirty="0" smtClean="0"/>
          </a:p>
          <a:p>
            <a:pPr fontAlgn="base"/>
            <a:endParaRPr lang="fr-FR" sz="2000" dirty="0"/>
          </a:p>
          <a:p>
            <a:pPr fontAlgn="base"/>
            <a:endParaRPr lang="fr-FR" sz="2000" dirty="0" smtClean="0"/>
          </a:p>
          <a:p>
            <a:pPr fontAlgn="base"/>
            <a:r>
              <a:rPr lang="fr-FR" sz="2000" dirty="0" smtClean="0"/>
              <a:t>Des </a:t>
            </a:r>
            <a:r>
              <a:rPr lang="fr-FR" sz="2000" dirty="0"/>
              <a:t>moyens de communication différents en raison principalement d’une </a:t>
            </a:r>
            <a:r>
              <a:rPr lang="fr-FR" sz="2000" dirty="0">
                <a:cs typeface="Arial" panose="020B0604020202020204" pitchFamily="34" charset="0"/>
              </a:rPr>
              <a:t>fragmentation du marché et des modes d’informations commerciales </a:t>
            </a:r>
            <a:r>
              <a:rPr lang="fr-FR" sz="2000" dirty="0" smtClean="0">
                <a:cs typeface="Arial" panose="020B0604020202020204" pitchFamily="34" charset="0"/>
              </a:rPr>
              <a:t>spécifiques.</a:t>
            </a:r>
          </a:p>
          <a:p>
            <a:pPr fontAlgn="base"/>
            <a:endParaRPr lang="fr-FR" sz="2000" dirty="0">
              <a:cs typeface="Arial" panose="020B0604020202020204" pitchFamily="34" charset="0"/>
            </a:endParaRPr>
          </a:p>
          <a:p>
            <a:pPr fontAlgn="base"/>
            <a:r>
              <a:rPr lang="fr-FR" sz="2000" dirty="0" smtClean="0">
                <a:cs typeface="Arial" panose="020B0604020202020204" pitchFamily="34" charset="0"/>
              </a:rPr>
              <a:t>Les actions par les hommes priment souvent sur l’action par les supports. </a:t>
            </a:r>
          </a:p>
          <a:p>
            <a:pPr lvl="1" fontAlgn="base"/>
            <a:r>
              <a:rPr lang="fr-FR" sz="1850" dirty="0" smtClean="0"/>
              <a:t>- Les actions par les hommes :  </a:t>
            </a:r>
            <a:r>
              <a:rPr lang="fr-FR" sz="1850" dirty="0"/>
              <a:t>le bouche-à-oreille, la rencontre avec les vendeurs de l’entreprise </a:t>
            </a:r>
            <a:endParaRPr lang="fr-FR" sz="1850" dirty="0" smtClean="0"/>
          </a:p>
          <a:p>
            <a:pPr lvl="1" fontAlgn="base"/>
            <a:r>
              <a:rPr lang="fr-FR" sz="1850" dirty="0" smtClean="0"/>
              <a:t>- Les actions par  les supports : la </a:t>
            </a:r>
            <a:r>
              <a:rPr lang="fr-FR" sz="1850" dirty="0"/>
              <a:t>presse professionnelle, les salons professionnels, foires et </a:t>
            </a:r>
            <a:r>
              <a:rPr lang="fr-FR" sz="1850" dirty="0" smtClean="0"/>
              <a:t>expositions</a:t>
            </a:r>
            <a:endParaRPr lang="fr-FR" sz="185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" y="5169923"/>
            <a:ext cx="2393315" cy="1017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40" y="5164966"/>
            <a:ext cx="1940560" cy="10463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40" y="5174766"/>
            <a:ext cx="1617890" cy="1078593"/>
          </a:xfrm>
          <a:prstGeom prst="rect">
            <a:avLst/>
          </a:prstGeom>
        </p:spPr>
      </p:pic>
      <p:pic>
        <p:nvPicPr>
          <p:cNvPr id="7" name="luvvoice.com-20241004-sajBh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43110" y="1661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10.xml><?xml version="1.0" encoding="utf-8"?>
<a:theme xmlns:a="http://schemas.openxmlformats.org/drawingml/2006/main" name="6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7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THEME TC BX ANNA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 TC BX ANNA" id="{A7A21752-2700-4A65-8B80-60CC4407CF66}" vid="{6D4944A6-75F7-4D98-9FC0-852BCEE2894F}"/>
    </a:ext>
  </a:extLst>
</a:theme>
</file>

<file path=ppt/theme/theme13.xml><?xml version="1.0" encoding="utf-8"?>
<a:theme xmlns:a="http://schemas.openxmlformats.org/drawingml/2006/main" name="8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4.xml><?xml version="1.0" encoding="utf-8"?>
<a:theme xmlns:a="http://schemas.openxmlformats.org/drawingml/2006/main" name="1_THEME TC BX ANNA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EME TC BX ANNA" id="{A7A21752-2700-4A65-8B80-60CC4407CF66}" vid="{6D4944A6-75F7-4D98-9FC0-852BCEE2894F}"/>
    </a:ext>
  </a:extLst>
</a:theme>
</file>

<file path=ppt/theme/theme15.xml><?xml version="1.0" encoding="utf-8"?>
<a:theme xmlns:a="http://schemas.openxmlformats.org/drawingml/2006/main" name="9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6.xml><?xml version="1.0" encoding="utf-8"?>
<a:theme xmlns:a="http://schemas.openxmlformats.org/drawingml/2006/main" name="2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17.xml><?xml version="1.0" encoding="utf-8"?>
<a:theme xmlns:a="http://schemas.openxmlformats.org/drawingml/2006/main" name="10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8.xml><?xml version="1.0" encoding="utf-8"?>
<a:theme xmlns:a="http://schemas.openxmlformats.org/drawingml/2006/main" name="11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19.xml><?xml version="1.0" encoding="utf-8"?>
<a:theme xmlns:a="http://schemas.openxmlformats.org/drawingml/2006/main" name="3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2.xml><?xml version="1.0" encoding="utf-8"?>
<a:theme xmlns:a="http://schemas.openxmlformats.org/drawingml/2006/main" name="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0.xml><?xml version="1.0" encoding="utf-8"?>
<a:theme xmlns:a="http://schemas.openxmlformats.org/drawingml/2006/main" name="12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1.xml><?xml version="1.0" encoding="utf-8"?>
<a:theme xmlns:a="http://schemas.openxmlformats.org/drawingml/2006/main" name="13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2.xml><?xml version="1.0" encoding="utf-8"?>
<a:theme xmlns:a="http://schemas.openxmlformats.org/drawingml/2006/main" name="4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ppt/theme/theme23.xml><?xml version="1.0" encoding="utf-8"?>
<a:theme xmlns:a="http://schemas.openxmlformats.org/drawingml/2006/main" name="14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4.xml><?xml version="1.0" encoding="utf-8"?>
<a:theme xmlns:a="http://schemas.openxmlformats.org/drawingml/2006/main" name="15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Thème2">
  <a:themeElements>
    <a:clrScheme name="Personnalisée 17">
      <a:dk1>
        <a:srgbClr val="000000"/>
      </a:dk1>
      <a:lt1>
        <a:srgbClr val="FFFFFF"/>
      </a:lt1>
      <a:dk2>
        <a:srgbClr val="BEAD8A"/>
      </a:dk2>
      <a:lt2>
        <a:srgbClr val="443A31"/>
      </a:lt2>
      <a:accent1>
        <a:srgbClr val="009DE0"/>
      </a:accent1>
      <a:accent2>
        <a:srgbClr val="63C6F5"/>
      </a:accent2>
      <a:accent3>
        <a:srgbClr val="9FDAF9"/>
      </a:accent3>
      <a:accent4>
        <a:srgbClr val="9F3E91"/>
      </a:accent4>
      <a:accent5>
        <a:srgbClr val="DACC52"/>
      </a:accent5>
      <a:accent6>
        <a:srgbClr val="EC6C43"/>
      </a:accent6>
      <a:hlink>
        <a:srgbClr val="9F3E91"/>
      </a:hlink>
      <a:folHlink>
        <a:srgbClr val="34B1A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hème2" id="{85AF275D-7756-43B6-8E15-B5A0C6A5AEA1}" vid="{F7F3ADDA-9601-44A9-ABD8-6A6CE2EB5316}"/>
    </a:ext>
  </a:extLst>
</a:theme>
</file>

<file path=ppt/theme/theme5.xml><?xml version="1.0" encoding="utf-8"?>
<a:theme xmlns:a="http://schemas.openxmlformats.org/drawingml/2006/main" name="2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3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4_Rétrospectiv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5_Rétrospective">
  <a:themeElements>
    <a:clrScheme name="Personnalisé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00A7E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1_theme 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TC" id="{ADACF4D5-F514-4F22-94E8-4EA166FFACA7}" vid="{3286CFD1-9018-455F-9CB4-D0A65F75AB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TC</Template>
  <TotalTime>900</TotalTime>
  <Words>1320</Words>
  <Application>Microsoft Office PowerPoint</Application>
  <PresentationFormat>Personnalisé</PresentationFormat>
  <Paragraphs>110</Paragraphs>
  <Slides>5</Slides>
  <Notes>5</Notes>
  <HiddenSlides>0</HiddenSlides>
  <MMClips>5</MMClips>
  <ScaleCrop>false</ScaleCrop>
  <HeadingPairs>
    <vt:vector size="4" baseType="variant">
      <vt:variant>
        <vt:lpstr>Thème</vt:lpstr>
      </vt:variant>
      <vt:variant>
        <vt:i4>24</vt:i4>
      </vt:variant>
      <vt:variant>
        <vt:lpstr>Titres des diapositives</vt:lpstr>
      </vt:variant>
      <vt:variant>
        <vt:i4>5</vt:i4>
      </vt:variant>
    </vt:vector>
  </HeadingPairs>
  <TitlesOfParts>
    <vt:vector size="29" baseType="lpstr">
      <vt:lpstr>theme TC</vt:lpstr>
      <vt:lpstr>Rétrospective</vt:lpstr>
      <vt:lpstr>1_Rétrospective</vt:lpstr>
      <vt:lpstr>Thème2</vt:lpstr>
      <vt:lpstr>2_Rétrospective</vt:lpstr>
      <vt:lpstr>3_Rétrospective</vt:lpstr>
      <vt:lpstr>4_Rétrospective</vt:lpstr>
      <vt:lpstr>5_Rétrospective</vt:lpstr>
      <vt:lpstr>1_theme TC</vt:lpstr>
      <vt:lpstr>6_Rétrospective</vt:lpstr>
      <vt:lpstr>7_Rétrospective</vt:lpstr>
      <vt:lpstr>THEME TC BX ANNA</vt:lpstr>
      <vt:lpstr>8_Rétrospective</vt:lpstr>
      <vt:lpstr>1_THEME TC BX ANNA</vt:lpstr>
      <vt:lpstr>9_Rétrospective</vt:lpstr>
      <vt:lpstr>2_theme TC</vt:lpstr>
      <vt:lpstr>10_Rétrospective</vt:lpstr>
      <vt:lpstr>11_Rétrospective</vt:lpstr>
      <vt:lpstr>3_theme TC</vt:lpstr>
      <vt:lpstr>12_Rétrospective</vt:lpstr>
      <vt:lpstr>13_Rétrospective</vt:lpstr>
      <vt:lpstr>4_theme TC</vt:lpstr>
      <vt:lpstr>14_Rétrospective</vt:lpstr>
      <vt:lpstr>15_Rétrospective</vt:lpstr>
      <vt:lpstr>Incidences des spécificités d’une activité en BtoB sur le mix</vt:lpstr>
      <vt:lpstr>Incidences des spécificités d’une activité en BtoB sur la politique de produit</vt:lpstr>
      <vt:lpstr>Incidences des spécificités d’une activité en BtoB sur la politique de prix</vt:lpstr>
      <vt:lpstr>Incidences des spécificités d’une activité en BtoB sur la politique de distribution</vt:lpstr>
      <vt:lpstr>Incidences des spécificités d’une activité en B toB sur la politique de communication</vt:lpstr>
    </vt:vector>
  </TitlesOfParts>
  <Company>Université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Business to Business (BtoB)</dc:title>
  <dc:creator>Laurence Cherel</dc:creator>
  <cp:lastModifiedBy>catherine madrid</cp:lastModifiedBy>
  <cp:revision>39</cp:revision>
  <dcterms:created xsi:type="dcterms:W3CDTF">2024-01-12T11:12:03Z</dcterms:created>
  <dcterms:modified xsi:type="dcterms:W3CDTF">2024-10-04T06:36:47Z</dcterms:modified>
</cp:coreProperties>
</file>