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5" r:id="rId11"/>
    <p:sldMasterId id="2147483815" r:id="rId12"/>
    <p:sldMasterId id="2147483824" r:id="rId13"/>
    <p:sldMasterId id="2147483836" r:id="rId14"/>
    <p:sldMasterId id="2147483845" r:id="rId15"/>
    <p:sldMasterId id="2147483857" r:id="rId16"/>
    <p:sldMasterId id="2147483869" r:id="rId17"/>
    <p:sldMasterId id="2147483882" r:id="rId18"/>
    <p:sldMasterId id="2147483894" r:id="rId19"/>
    <p:sldMasterId id="2147483906" r:id="rId20"/>
    <p:sldMasterId id="2147483919" r:id="rId21"/>
    <p:sldMasterId id="2147483931" r:id="rId22"/>
    <p:sldMasterId id="2147483943" r:id="rId23"/>
    <p:sldMasterId id="2147483956" r:id="rId24"/>
  </p:sldMasterIdLst>
  <p:notesMasterIdLst>
    <p:notesMasterId r:id="rId28"/>
  </p:notesMasterIdLst>
  <p:sldIdLst>
    <p:sldId id="256" r:id="rId25"/>
    <p:sldId id="257" r:id="rId26"/>
    <p:sldId id="26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2714" autoAdjust="0"/>
  </p:normalViewPr>
  <p:slideViewPr>
    <p:cSldViewPr snapToGrid="0">
      <p:cViewPr varScale="1">
        <p:scale>
          <a:sx n="83" d="100"/>
          <a:sy n="83" d="100"/>
        </p:scale>
        <p:origin x="-15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78DF-697B-4F8C-BC6C-F28F672A297C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46122-32BD-4F53-8F7B-9F560ECDC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5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19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r>
              <a:rPr lang="fr-FR" dirty="0" smtClean="0"/>
              <a:t>. Si le marketing demeure fondamentalement un mode de gestion</a:t>
            </a:r>
            <a:r>
              <a:rPr lang="fr-FR" baseline="0" dirty="0" smtClean="0"/>
              <a:t> </a:t>
            </a:r>
            <a:r>
              <a:rPr lang="fr-FR" dirty="0" smtClean="0"/>
              <a:t>des échanges entre l’entreprise et son marché, cet aller-retour</a:t>
            </a:r>
          </a:p>
          <a:p>
            <a:r>
              <a:rPr lang="fr-FR" dirty="0" smtClean="0"/>
              <a:t>doit intégrer les spécificités liées à l’environnement business to</a:t>
            </a:r>
            <a:r>
              <a:rPr lang="fr-FR" baseline="0" dirty="0" smtClean="0"/>
              <a:t> </a:t>
            </a:r>
            <a:r>
              <a:rPr lang="fr-FR" dirty="0" smtClean="0"/>
              <a:t>business. </a:t>
            </a:r>
            <a:r>
              <a:rPr lang="fr-FR" smtClean="0"/>
              <a:t>Ces dernières vont être présentées dans les diapositives suivantes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31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 </a:t>
            </a:r>
          </a:p>
          <a:p>
            <a:r>
              <a:rPr lang="fr-FR" dirty="0" smtClean="0"/>
              <a:t>Les achats sont destinés à être incorporés directement ou indirectement à un acte de fabrication ou de transformation.</a:t>
            </a:r>
          </a:p>
          <a:p>
            <a:r>
              <a:rPr lang="fr-FR" dirty="0" smtClean="0"/>
              <a:t>Si l’on prend en compte le mode d’incorporation, on distingue :</a:t>
            </a:r>
          </a:p>
          <a:p>
            <a:r>
              <a:rPr lang="fr-FR" dirty="0" smtClean="0"/>
              <a:t>- des produits entrant entièrement dans le produit fini :</a:t>
            </a:r>
          </a:p>
          <a:p>
            <a:r>
              <a:rPr lang="fr-FR" dirty="0" smtClean="0"/>
              <a:t>matières premières, produits semi-finis (biens de production ou biens intermédiaires) ;</a:t>
            </a:r>
          </a:p>
          <a:p>
            <a:r>
              <a:rPr lang="fr-FR" dirty="0" smtClean="0"/>
              <a:t>- des produits entrant partiellement dans le produit fini :</a:t>
            </a:r>
          </a:p>
          <a:p>
            <a:r>
              <a:rPr lang="fr-FR" dirty="0" smtClean="0"/>
              <a:t>machines (biens d’équipement ou capital fixe) ;</a:t>
            </a:r>
          </a:p>
          <a:p>
            <a:r>
              <a:rPr lang="fr-FR" dirty="0" smtClean="0"/>
              <a:t>- des produits n’entrant pas dans le produit fini : consommables et services (biens de fonctionnement).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3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8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735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5428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204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912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7612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833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336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564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1917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185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488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451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294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68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707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406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8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6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3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045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1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1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26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2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2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27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6777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485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533" y="1236134"/>
            <a:ext cx="11525955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3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6158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438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068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5962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620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5562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108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7604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567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5084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6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2409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9695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9210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226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4099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770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746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9814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0117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533" y="1236134"/>
            <a:ext cx="11525955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304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809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3927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589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8587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9572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743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6720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956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954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5604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5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619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0991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1804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3388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849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8646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694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9603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4854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4203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3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002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0352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894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619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993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020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1941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668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237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407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76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51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8301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714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7702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48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9268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345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453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9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6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8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261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7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31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74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3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60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22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01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74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96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84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1242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22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253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7967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823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6963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3656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183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4188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7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7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7894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694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3233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67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581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735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3317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159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146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535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3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933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8521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4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5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1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5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5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6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7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1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1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63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48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30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748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467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30370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026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741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9719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0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3910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56525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77286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967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076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3206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8031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7639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9533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07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00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613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0099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7229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682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4332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6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22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0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35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1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57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0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3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2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80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0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08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255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4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00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4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90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7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iangle 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101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7" name="Triangle rectangle 6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riangle rectangle 7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568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533" y="1236134"/>
            <a:ext cx="11525955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53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8" name="Triangle isocèle 7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2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911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pic>
        <p:nvPicPr>
          <p:cNvPr id="1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rectangle 15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22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23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90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12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69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57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727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79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734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20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97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640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7E21-F67B-4F5D-AD42-F5EFD74AF300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125D-924E-4043-9B9C-0FF8F968BF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9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16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07D6-55B3-422C-995B-EC86C9F8BFA3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657F-9C7F-4A02-87A8-E1D7C8299C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51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E8BC-9F59-456C-959B-9D2E97EE2FF4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E1D3-E8F5-4303-96B8-AEAF3E45DC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45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CE71-5201-4BDD-B8B9-476176C9850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294B-7DF8-4029-8460-664DC73681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010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C6FC-A5D1-4487-90E1-5392C7C67EB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3A0C-F3AA-4058-8C63-434A1C7D32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72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8767-3A68-41E6-94C9-A880D18073F1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386C-CB13-446E-A5A3-5A43F1AAC5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2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AD45-F2FB-4B72-BF42-CA480857ABE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9304-91F9-4EC7-9C23-AE10B791ED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34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C3B9F95-38AD-42BE-9CBB-119848E00AF5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42D672-0E9A-402C-8CB8-26AD3B7C75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379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4BFB-8076-4241-B98D-5D4211F25223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0604-7B25-48EB-BD86-24CEFC7AD5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371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AFEC-CA0A-4DAD-8F95-D2EC904C12C6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663D-60DF-47AE-9718-5ED6DF43BD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28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A87F-750F-4803-8008-65E89B820EC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5F20-5063-4D11-809D-426B07CFD6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8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952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D6FB-5861-4247-B467-986031D3B5AC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4EDF-528C-411A-99B8-D3CB60327B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721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0C8D-A002-4083-8239-518A89AE2947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80DF-64E7-4DA6-9939-73D0BD294F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373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597E-69EA-47B8-BF5D-A74B0E9DCD36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46ED-1F45-4EF1-AE41-1A1BA4916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65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193D-FBA6-4752-ADD5-C0D10C725B06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7BCC-529D-4745-9862-369E31CDA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267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7324-4E91-475E-A33C-93114CF79B94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66F-E71C-497F-B59C-179F612D80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92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13C4-5DD0-4BB8-9018-772549D09E2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388C-A030-4104-A11A-2C6E385053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54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68A8-6871-4254-8DCD-EAF581DE979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0939-947D-4132-8800-46737DAB25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822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987DC5-04FD-4B73-911F-92508694A52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B73375-F712-4980-93F4-A9177FF861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50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627A-EEF8-4B5F-9F02-8AD9C92CA92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91F5-C58F-4A0A-AD02-7E7BA26F3B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910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357E-DF4F-4605-8F51-4A29369F9A3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9D6D-5D92-430A-8BE3-5E31666B37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9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32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6284-8117-45BB-80E5-0B1B8FDF905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6FB8-3F0A-45DC-9FA4-E5E6FBA35F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184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7CEC-CDB8-426F-B343-0E6647A1EFC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0E29-D108-4CE9-8F51-E19C8AA94B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99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84F5-6691-4A5F-9E8E-0E183112856E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8699-A049-4D2E-9685-7DF8EC069D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23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F30F-11B9-4F88-A2EB-8B2C560E208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8D20-47F7-418F-8013-EF6B24EB3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03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7D4E-6C72-475C-802B-992DF45C56F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A661-405D-45B5-A059-F30CCD7898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6823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6576-81C8-4883-9BED-AF65AFD729E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2FE8-BAA4-4539-8721-A4B26756CB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81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9E9D-A754-460C-85AA-F74C63DD2C5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8306-2023-414C-8E9C-23822600CF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8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4A93-9E33-4BD4-9909-E1D9C361402C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A5ED-62DD-46C9-ADB9-8C39694551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034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0EF24DF-CFC0-410C-BB04-6D63AD6E63A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5E52B5-338D-4CBA-AB79-9CAB0CC996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48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D6CA-4662-4305-9284-53AE99BB0AC2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8B86-D58C-42F4-8728-2BA70DC7E6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0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697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3DCE-0E58-48AD-9EFD-84E30AE11F7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A082-4584-4CAD-9E35-9F4E2E82A0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481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7345-B54D-47E3-8297-58D7D5A5A873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88E8-76CB-438C-97D9-B0BD53D02F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41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1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6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51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7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34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5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0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1302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74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84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44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092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859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76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014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4624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14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6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4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84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Brix Slab Bold" panose="02000000000000000000" pitchFamily="50" charset="0"/>
        <a:buChar char="→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›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87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Brix Slab Bold" panose="02000000000000000000" pitchFamily="50" charset="0"/>
        <a:buChar char="→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›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37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6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653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Brix Slab Bold" panose="02000000000000000000" pitchFamily="50" charset="0"/>
        <a:buChar char="→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›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239F87-0288-40B7-BAAA-AE38043C02B4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500939-2B5F-4A91-821C-45EB522578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E2CCED-A604-406B-802E-BF1A1D05EBE7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814888-415E-454D-A026-C402E3B728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3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ACBBDB-D458-4861-809E-044B895F6F6F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A78495-9FB1-40E5-AD9E-0889157075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4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0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s://u-bordeaux-scholarvox-com.docelec.u-bordeaux.fr/reader/docid/10115686/page/3" TargetMode="Externa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497" y="758951"/>
            <a:ext cx="11636347" cy="3696669"/>
          </a:xfrm>
        </p:spPr>
        <p:txBody>
          <a:bodyPr/>
          <a:lstStyle/>
          <a:p>
            <a:r>
              <a:rPr lang="fr-FR" dirty="0" smtClean="0"/>
              <a:t>Marketing Business to Business (</a:t>
            </a:r>
            <a:r>
              <a:rPr lang="fr-FR" dirty="0" err="1" smtClean="0"/>
              <a:t>BtoB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LAURENCE CHEREL ET CATHERINE MADRID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7449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cs typeface="Arial" panose="020B0604020202020204" pitchFamily="34" charset="0"/>
              </a:rPr>
              <a:t>Le marketing </a:t>
            </a:r>
            <a:r>
              <a:rPr lang="fr-FR" sz="2800" dirty="0" err="1" smtClean="0">
                <a:cs typeface="Arial" panose="020B0604020202020204" pitchFamily="34" charset="0"/>
              </a:rPr>
              <a:t>BtoB</a:t>
            </a:r>
            <a:r>
              <a:rPr lang="fr-FR" sz="2800" dirty="0" smtClean="0">
                <a:cs typeface="Arial" panose="020B0604020202020204" pitchFamily="34" charset="0"/>
              </a:rPr>
              <a:t> encore appelé marketing industriel n’est pas spécifique en lui-même. </a:t>
            </a:r>
          </a:p>
          <a:p>
            <a:r>
              <a:rPr lang="fr-FR" sz="2800" dirty="0" smtClean="0">
                <a:cs typeface="Arial" panose="020B0604020202020204" pitchFamily="34" charset="0"/>
              </a:rPr>
              <a:t>Ce sont les spécificités des activités </a:t>
            </a:r>
            <a:r>
              <a:rPr lang="fr-FR" sz="2800" dirty="0" err="1" smtClean="0">
                <a:cs typeface="Arial" panose="020B0604020202020204" pitchFamily="34" charset="0"/>
              </a:rPr>
              <a:t>BtoB</a:t>
            </a:r>
            <a:r>
              <a:rPr lang="fr-FR" sz="2800" dirty="0" smtClean="0">
                <a:cs typeface="Arial" panose="020B0604020202020204" pitchFamily="34" charset="0"/>
              </a:rPr>
              <a:t> qui doivent être prises en compte.</a:t>
            </a:r>
            <a:endParaRPr lang="fr-FR" sz="2800" dirty="0"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72" y="3173186"/>
            <a:ext cx="3145971" cy="3145971"/>
          </a:xfrm>
          <a:prstGeom prst="rect">
            <a:avLst/>
          </a:prstGeom>
        </p:spPr>
      </p:pic>
      <p:pic>
        <p:nvPicPr>
          <p:cNvPr id="4" name="Text to Spee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6835" y="5334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15" y="5233306"/>
            <a:ext cx="1631735" cy="10879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786" y="286606"/>
            <a:ext cx="10734894" cy="911016"/>
          </a:xfrm>
        </p:spPr>
        <p:txBody>
          <a:bodyPr/>
          <a:lstStyle/>
          <a:p>
            <a:r>
              <a:rPr lang="fr-FR" dirty="0" smtClean="0"/>
              <a:t>Définition d’une activité en </a:t>
            </a:r>
            <a:r>
              <a:rPr lang="fr-FR" dirty="0" err="1" smtClean="0"/>
              <a:t>BtoB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436" y="2334985"/>
            <a:ext cx="11838214" cy="3986239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/>
            </a:r>
            <a:br>
              <a:rPr lang="fr-FR" dirty="0"/>
            </a:br>
            <a:r>
              <a:rPr lang="fr-FR" sz="2300" dirty="0" smtClean="0"/>
              <a:t>Elle représente les échanges </a:t>
            </a:r>
            <a:r>
              <a:rPr lang="fr-FR" sz="2300" dirty="0"/>
              <a:t>de </a:t>
            </a:r>
            <a:r>
              <a:rPr lang="fr-FR" sz="2300" dirty="0" smtClean="0"/>
              <a:t>biens </a:t>
            </a:r>
            <a:r>
              <a:rPr lang="fr-FR" sz="2300" dirty="0"/>
              <a:t>et de services entre </a:t>
            </a:r>
            <a:r>
              <a:rPr lang="fr-FR" sz="2300" dirty="0" smtClean="0"/>
              <a:t>professionnels.</a:t>
            </a:r>
          </a:p>
          <a:p>
            <a:pPr algn="just"/>
            <a:r>
              <a:rPr lang="fr-FR" sz="2300" dirty="0" smtClean="0"/>
              <a:t>L’objectif poursuivi est la satisfaction des besoins et des demandes d’organisations engagées dans la production de biens et dans la prestation de services.</a:t>
            </a:r>
          </a:p>
          <a:p>
            <a:pPr algn="just"/>
            <a:r>
              <a:rPr lang="fr-FR" sz="2300" dirty="0" smtClean="0"/>
              <a:t>Le </a:t>
            </a:r>
            <a:r>
              <a:rPr lang="fr-FR" sz="2300" dirty="0"/>
              <a:t>producteur de biens industriels et le prestataire de services industriels </a:t>
            </a:r>
            <a:r>
              <a:rPr lang="fr-FR" sz="2300" b="1" dirty="0">
                <a:solidFill>
                  <a:srgbClr val="FF0000"/>
                </a:solidFill>
              </a:rPr>
              <a:t>s’adressent donc à d’autres entreprises qui utilisent les biens et services dans leur processus productif. </a:t>
            </a:r>
            <a:endParaRPr lang="fr-FR" sz="2300" b="1" dirty="0" smtClean="0">
              <a:solidFill>
                <a:srgbClr val="FF0000"/>
              </a:solidFill>
            </a:endParaRPr>
          </a:p>
          <a:p>
            <a:r>
              <a:rPr lang="fr-FR" dirty="0"/>
              <a:t> Source : </a:t>
            </a:r>
            <a:r>
              <a:rPr lang="fr-FR" u="sng" dirty="0">
                <a:hlinkClick r:id="rId6"/>
              </a:rPr>
              <a:t>https://u-bordeaux-scholarvox-com.docelec.u-bordeaux.fr/reader/docid/10115686/page/3</a:t>
            </a:r>
            <a:endParaRPr lang="fr-FR" dirty="0"/>
          </a:p>
          <a:p>
            <a:r>
              <a:rPr lang="fr-FR" dirty="0"/>
              <a:t>LE </a:t>
            </a:r>
            <a:r>
              <a:rPr lang="fr-FR" dirty="0" smtClean="0"/>
              <a:t>MARKETING INDUSTRIEL VADE-MECUM</a:t>
            </a:r>
            <a:endParaRPr lang="fr-FR" dirty="0"/>
          </a:p>
          <a:p>
            <a:r>
              <a:rPr lang="fr-FR" dirty="0"/>
              <a:t>François BLANC</a:t>
            </a:r>
          </a:p>
          <a:p>
            <a:r>
              <a:rPr lang="fr-FR" dirty="0" smtClean="0"/>
              <a:t>     													 </a:t>
            </a:r>
            <a:endParaRPr lang="fr-FR" dirty="0"/>
          </a:p>
        </p:txBody>
      </p:sp>
      <p:pic>
        <p:nvPicPr>
          <p:cNvPr id="5" name="Text to Speech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3100" y="19285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10.xml><?xml version="1.0" encoding="utf-8"?>
<a:theme xmlns:a="http://schemas.openxmlformats.org/drawingml/2006/main" name="6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7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THEME TC BX ANNA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 TC BX ANNA" id="{A7A21752-2700-4A65-8B80-60CC4407CF66}" vid="{6D4944A6-75F7-4D98-9FC0-852BCEE2894F}"/>
    </a:ext>
  </a:extLst>
</a:theme>
</file>

<file path=ppt/theme/theme13.xml><?xml version="1.0" encoding="utf-8"?>
<a:theme xmlns:a="http://schemas.openxmlformats.org/drawingml/2006/main" name="8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4.xml><?xml version="1.0" encoding="utf-8"?>
<a:theme xmlns:a="http://schemas.openxmlformats.org/drawingml/2006/main" name="1_THEME TC BX ANNA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 TC BX ANNA" id="{A7A21752-2700-4A65-8B80-60CC4407CF66}" vid="{6D4944A6-75F7-4D98-9FC0-852BCEE2894F}"/>
    </a:ext>
  </a:extLst>
</a:theme>
</file>

<file path=ppt/theme/theme15.xml><?xml version="1.0" encoding="utf-8"?>
<a:theme xmlns:a="http://schemas.openxmlformats.org/drawingml/2006/main" name="9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6.xml><?xml version="1.0" encoding="utf-8"?>
<a:theme xmlns:a="http://schemas.openxmlformats.org/drawingml/2006/main" name="2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17.xml><?xml version="1.0" encoding="utf-8"?>
<a:theme xmlns:a="http://schemas.openxmlformats.org/drawingml/2006/main" name="10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8.xml><?xml version="1.0" encoding="utf-8"?>
<a:theme xmlns:a="http://schemas.openxmlformats.org/drawingml/2006/main" name="11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9.xml><?xml version="1.0" encoding="utf-8"?>
<a:theme xmlns:a="http://schemas.openxmlformats.org/drawingml/2006/main" name="3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2.xml><?xml version="1.0" encoding="utf-8"?>
<a:theme xmlns:a="http://schemas.openxmlformats.org/drawingml/2006/main" name="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0.xml><?xml version="1.0" encoding="utf-8"?>
<a:theme xmlns:a="http://schemas.openxmlformats.org/drawingml/2006/main" name="12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1.xml><?xml version="1.0" encoding="utf-8"?>
<a:theme xmlns:a="http://schemas.openxmlformats.org/drawingml/2006/main" name="13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2.xml><?xml version="1.0" encoding="utf-8"?>
<a:theme xmlns:a="http://schemas.openxmlformats.org/drawingml/2006/main" name="4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23.xml><?xml version="1.0" encoding="utf-8"?>
<a:theme xmlns:a="http://schemas.openxmlformats.org/drawingml/2006/main" name="14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4.xml><?xml version="1.0" encoding="utf-8"?>
<a:theme xmlns:a="http://schemas.openxmlformats.org/drawingml/2006/main" name="15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Thème2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ème2" id="{85AF275D-7756-43B6-8E15-B5A0C6A5AEA1}" vid="{F7F3ADDA-9601-44A9-ABD8-6A6CE2EB5316}"/>
    </a:ext>
  </a:extLst>
</a:theme>
</file>

<file path=ppt/theme/theme5.xml><?xml version="1.0" encoding="utf-8"?>
<a:theme xmlns:a="http://schemas.openxmlformats.org/drawingml/2006/main" name="2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3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4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5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1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TC</Template>
  <TotalTime>903</TotalTime>
  <Words>182</Words>
  <Application>Microsoft Office PowerPoint</Application>
  <PresentationFormat>Personnalisé</PresentationFormat>
  <Paragraphs>26</Paragraphs>
  <Slides>3</Slides>
  <Notes>3</Notes>
  <HiddenSlides>0</HiddenSlides>
  <MMClips>2</MMClips>
  <ScaleCrop>false</ScaleCrop>
  <HeadingPairs>
    <vt:vector size="4" baseType="variant">
      <vt:variant>
        <vt:lpstr>Thème</vt:lpstr>
      </vt:variant>
      <vt:variant>
        <vt:i4>24</vt:i4>
      </vt:variant>
      <vt:variant>
        <vt:lpstr>Titres des diapositives</vt:lpstr>
      </vt:variant>
      <vt:variant>
        <vt:i4>3</vt:i4>
      </vt:variant>
    </vt:vector>
  </HeadingPairs>
  <TitlesOfParts>
    <vt:vector size="27" baseType="lpstr">
      <vt:lpstr>theme TC</vt:lpstr>
      <vt:lpstr>Rétrospective</vt:lpstr>
      <vt:lpstr>1_Rétrospective</vt:lpstr>
      <vt:lpstr>Thème2</vt:lpstr>
      <vt:lpstr>2_Rétrospective</vt:lpstr>
      <vt:lpstr>3_Rétrospective</vt:lpstr>
      <vt:lpstr>4_Rétrospective</vt:lpstr>
      <vt:lpstr>5_Rétrospective</vt:lpstr>
      <vt:lpstr>1_theme TC</vt:lpstr>
      <vt:lpstr>6_Rétrospective</vt:lpstr>
      <vt:lpstr>7_Rétrospective</vt:lpstr>
      <vt:lpstr>THEME TC BX ANNA</vt:lpstr>
      <vt:lpstr>8_Rétrospective</vt:lpstr>
      <vt:lpstr>1_THEME TC BX ANNA</vt:lpstr>
      <vt:lpstr>9_Rétrospective</vt:lpstr>
      <vt:lpstr>2_theme TC</vt:lpstr>
      <vt:lpstr>10_Rétrospective</vt:lpstr>
      <vt:lpstr>11_Rétrospective</vt:lpstr>
      <vt:lpstr>3_theme TC</vt:lpstr>
      <vt:lpstr>12_Rétrospective</vt:lpstr>
      <vt:lpstr>13_Rétrospective</vt:lpstr>
      <vt:lpstr>4_theme TC</vt:lpstr>
      <vt:lpstr>14_Rétrospective</vt:lpstr>
      <vt:lpstr>15_Rétrospective</vt:lpstr>
      <vt:lpstr>Marketing Business to Business (BtoB) </vt:lpstr>
      <vt:lpstr>Présentation PowerPoint</vt:lpstr>
      <vt:lpstr>Définition d’une activité en BtoB :</vt:lpstr>
    </vt:vector>
  </TitlesOfParts>
  <Company>Université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Business to Business (BtoB)</dc:title>
  <dc:creator>Laurence Cherel</dc:creator>
  <cp:lastModifiedBy>catherine madrid</cp:lastModifiedBy>
  <cp:revision>40</cp:revision>
  <dcterms:created xsi:type="dcterms:W3CDTF">2024-01-12T11:12:03Z</dcterms:created>
  <dcterms:modified xsi:type="dcterms:W3CDTF">2024-10-04T17:15:25Z</dcterms:modified>
</cp:coreProperties>
</file>