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1"/>
  </p:notesMasterIdLst>
  <p:sldIdLst>
    <p:sldId id="287" r:id="rId2"/>
    <p:sldId id="288" r:id="rId3"/>
    <p:sldId id="289" r:id="rId4"/>
    <p:sldId id="259" r:id="rId5"/>
    <p:sldId id="260" r:id="rId6"/>
    <p:sldId id="261" r:id="rId7"/>
    <p:sldId id="262" r:id="rId8"/>
    <p:sldId id="264" r:id="rId9"/>
    <p:sldId id="25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23" autoAdjust="0"/>
  </p:normalViewPr>
  <p:slideViewPr>
    <p:cSldViewPr snapToGrid="0">
      <p:cViewPr varScale="1">
        <p:scale>
          <a:sx n="107" d="100"/>
          <a:sy n="107" d="100"/>
        </p:scale>
        <p:origin x="-173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43BFC-9BAB-4745-BFF5-CACFF160062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54ABE3B0-64FF-48FC-B257-C14EFB070034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400" dirty="0" smtClean="0"/>
            <a:t>Personnel en contact/</a:t>
          </a:r>
        </a:p>
        <a:p>
          <a:r>
            <a:rPr lang="fr-FR" sz="1400" dirty="0" smtClean="0"/>
            <a:t>technologie</a:t>
          </a:r>
          <a:endParaRPr lang="fr-FR" sz="1400" dirty="0"/>
        </a:p>
      </dgm:t>
    </dgm:pt>
    <dgm:pt modelId="{0C88F6BA-2F25-4BC0-B3F3-0F5041B7F7AF}" type="parTrans" cxnId="{170D51B4-E43A-4CF8-AD04-0338C8C3691C}">
      <dgm:prSet/>
      <dgm:spPr/>
      <dgm:t>
        <a:bodyPr/>
        <a:lstStyle/>
        <a:p>
          <a:endParaRPr lang="fr-FR"/>
        </a:p>
      </dgm:t>
    </dgm:pt>
    <dgm:pt modelId="{14CD51FD-89B3-4492-97D2-E61027185732}" type="sibTrans" cxnId="{170D51B4-E43A-4CF8-AD04-0338C8C3691C}">
      <dgm:prSet/>
      <dgm:spPr/>
      <dgm:t>
        <a:bodyPr/>
        <a:lstStyle/>
        <a:p>
          <a:endParaRPr lang="fr-FR"/>
        </a:p>
      </dgm:t>
    </dgm:pt>
    <dgm:pt modelId="{C7A46355-3F76-4F57-8029-2C427F282D96}">
      <dgm:prSet phldrT="[Texte]" custT="1"/>
      <dgm:spPr/>
      <dgm:t>
        <a:bodyPr/>
        <a:lstStyle/>
        <a:p>
          <a:r>
            <a:rPr lang="fr-FR" sz="1000" dirty="0" smtClean="0"/>
            <a:t>Logistique: gestion des flux physiques  financiers et d’informations </a:t>
          </a:r>
          <a:endParaRPr lang="fr-FR" sz="1000" dirty="0"/>
        </a:p>
      </dgm:t>
    </dgm:pt>
    <dgm:pt modelId="{95D91422-AA87-489B-BC02-710FB586ED5A}" type="parTrans" cxnId="{782819B8-7CFC-4C46-8844-D0C96AF72514}">
      <dgm:prSet/>
      <dgm:spPr/>
      <dgm:t>
        <a:bodyPr/>
        <a:lstStyle/>
        <a:p>
          <a:endParaRPr lang="fr-FR"/>
        </a:p>
      </dgm:t>
    </dgm:pt>
    <dgm:pt modelId="{CE09BF7E-E89C-471D-BF65-6945EA4A730A}" type="sibTrans" cxnId="{782819B8-7CFC-4C46-8844-D0C96AF72514}">
      <dgm:prSet/>
      <dgm:spPr/>
      <dgm:t>
        <a:bodyPr/>
        <a:lstStyle/>
        <a:p>
          <a:endParaRPr lang="fr-FR"/>
        </a:p>
      </dgm:t>
    </dgm:pt>
    <dgm:pt modelId="{17CABC88-8910-40A6-95BF-9C508EBC522F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Supports physiques</a:t>
          </a:r>
          <a:endParaRPr lang="fr-FR" dirty="0"/>
        </a:p>
      </dgm:t>
    </dgm:pt>
    <dgm:pt modelId="{20889BD5-C33A-49FE-9E9B-6CEE6871C284}" type="parTrans" cxnId="{AEA6AAF3-C296-4D0B-BDF8-88992C0A8350}">
      <dgm:prSet/>
      <dgm:spPr/>
      <dgm:t>
        <a:bodyPr/>
        <a:lstStyle/>
        <a:p>
          <a:endParaRPr lang="fr-FR"/>
        </a:p>
      </dgm:t>
    </dgm:pt>
    <dgm:pt modelId="{3C8A206C-3832-442A-AFC8-47C6C158B576}" type="sibTrans" cxnId="{AEA6AAF3-C296-4D0B-BDF8-88992C0A8350}">
      <dgm:prSet/>
      <dgm:spPr/>
      <dgm:t>
        <a:bodyPr/>
        <a:lstStyle/>
        <a:p>
          <a:endParaRPr lang="fr-FR"/>
        </a:p>
      </dgm:t>
    </dgm:pt>
    <dgm:pt modelId="{067169E3-E661-4934-842B-405609C38F89}" type="pres">
      <dgm:prSet presAssocID="{63243BFC-9BAB-4745-BFF5-CACFF160062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D897854-3AE7-4A87-B788-47612FE7676A}" type="pres">
      <dgm:prSet presAssocID="{54ABE3B0-64FF-48FC-B257-C14EFB070034}" presName="gear1" presStyleLbl="node1" presStyleIdx="0" presStyleCnt="3" custAng="915946" custScaleX="95570" custScaleY="97412" custLinFactNeighborX="-17539" custLinFactNeighborY="352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8E10CD-591D-48AE-B057-20BDA4F8D218}" type="pres">
      <dgm:prSet presAssocID="{54ABE3B0-64FF-48FC-B257-C14EFB070034}" presName="gear1srcNode" presStyleLbl="node1" presStyleIdx="0" presStyleCnt="3"/>
      <dgm:spPr/>
      <dgm:t>
        <a:bodyPr/>
        <a:lstStyle/>
        <a:p>
          <a:endParaRPr lang="fr-FR"/>
        </a:p>
      </dgm:t>
    </dgm:pt>
    <dgm:pt modelId="{CC658336-876D-4CB5-8613-7C4FE26D44C3}" type="pres">
      <dgm:prSet presAssocID="{54ABE3B0-64FF-48FC-B257-C14EFB070034}" presName="gear1dstNode" presStyleLbl="node1" presStyleIdx="0" presStyleCnt="3"/>
      <dgm:spPr/>
      <dgm:t>
        <a:bodyPr/>
        <a:lstStyle/>
        <a:p>
          <a:endParaRPr lang="fr-FR"/>
        </a:p>
      </dgm:t>
    </dgm:pt>
    <dgm:pt modelId="{D8344963-0DA0-4F0C-8789-979D5BEB10E8}" type="pres">
      <dgm:prSet presAssocID="{17CABC88-8910-40A6-95BF-9C508EBC522F}" presName="gear2" presStyleLbl="node1" presStyleIdx="1" presStyleCnt="3" custScaleX="138258" custScaleY="121496" custLinFactNeighborX="69945" custLinFactNeighborY="-5401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AB51CE-93ED-4D65-A6BB-33318FF2851D}" type="pres">
      <dgm:prSet presAssocID="{17CABC88-8910-40A6-95BF-9C508EBC522F}" presName="gear2srcNode" presStyleLbl="node1" presStyleIdx="1" presStyleCnt="3"/>
      <dgm:spPr/>
      <dgm:t>
        <a:bodyPr/>
        <a:lstStyle/>
        <a:p>
          <a:endParaRPr lang="fr-FR"/>
        </a:p>
      </dgm:t>
    </dgm:pt>
    <dgm:pt modelId="{3081BD00-B37A-4F4E-9F69-EF260F83CFF4}" type="pres">
      <dgm:prSet presAssocID="{17CABC88-8910-40A6-95BF-9C508EBC522F}" presName="gear2dstNode" presStyleLbl="node1" presStyleIdx="1" presStyleCnt="3"/>
      <dgm:spPr/>
      <dgm:t>
        <a:bodyPr/>
        <a:lstStyle/>
        <a:p>
          <a:endParaRPr lang="fr-FR"/>
        </a:p>
      </dgm:t>
    </dgm:pt>
    <dgm:pt modelId="{700C1616-0722-4E0B-9859-290E9845CD9E}" type="pres">
      <dgm:prSet presAssocID="{C7A46355-3F76-4F57-8029-2C427F282D96}" presName="gear3" presStyleLbl="node1" presStyleIdx="2" presStyleCnt="3" custAng="20811542" custScaleX="150776" custScaleY="150787" custLinFactNeighborX="-87699" custLinFactNeighborY="62327"/>
      <dgm:spPr/>
      <dgm:t>
        <a:bodyPr/>
        <a:lstStyle/>
        <a:p>
          <a:endParaRPr lang="fr-FR"/>
        </a:p>
      </dgm:t>
    </dgm:pt>
    <dgm:pt modelId="{951E5C5D-BE9A-47C9-80E3-B45DB5B06929}" type="pres">
      <dgm:prSet presAssocID="{C7A46355-3F76-4F57-8029-2C427F282D9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57B73D-6CA0-4FA2-933A-6C5ED5677F36}" type="pres">
      <dgm:prSet presAssocID="{C7A46355-3F76-4F57-8029-2C427F282D96}" presName="gear3srcNode" presStyleLbl="node1" presStyleIdx="2" presStyleCnt="3"/>
      <dgm:spPr/>
      <dgm:t>
        <a:bodyPr/>
        <a:lstStyle/>
        <a:p>
          <a:endParaRPr lang="fr-FR"/>
        </a:p>
      </dgm:t>
    </dgm:pt>
    <dgm:pt modelId="{C8C2F030-F843-4C14-B76A-231403B639E1}" type="pres">
      <dgm:prSet presAssocID="{C7A46355-3F76-4F57-8029-2C427F282D96}" presName="gear3dstNode" presStyleLbl="node1" presStyleIdx="2" presStyleCnt="3"/>
      <dgm:spPr/>
      <dgm:t>
        <a:bodyPr/>
        <a:lstStyle/>
        <a:p>
          <a:endParaRPr lang="fr-FR"/>
        </a:p>
      </dgm:t>
    </dgm:pt>
    <dgm:pt modelId="{7AF7A9FD-5988-4B73-A86F-4300E8F8566D}" type="pres">
      <dgm:prSet presAssocID="{14CD51FD-89B3-4492-97D2-E61027185732}" presName="connector1" presStyleLbl="sibTrans2D1" presStyleIdx="0" presStyleCnt="3" custScaleX="56660" custScaleY="59810" custLinFactNeighborX="7832" custLinFactNeighborY="-879"/>
      <dgm:spPr/>
      <dgm:t>
        <a:bodyPr/>
        <a:lstStyle/>
        <a:p>
          <a:endParaRPr lang="fr-FR"/>
        </a:p>
      </dgm:t>
    </dgm:pt>
    <dgm:pt modelId="{61691FE6-501C-43C1-B0B0-018B09F0C5C3}" type="pres">
      <dgm:prSet presAssocID="{3C8A206C-3832-442A-AFC8-47C6C158B576}" presName="connector2" presStyleLbl="sibTrans2D1" presStyleIdx="1" presStyleCnt="3" custLinFactNeighborX="-35201" custLinFactNeighborY="-9748"/>
      <dgm:spPr/>
      <dgm:t>
        <a:bodyPr/>
        <a:lstStyle/>
        <a:p>
          <a:endParaRPr lang="fr-FR"/>
        </a:p>
      </dgm:t>
    </dgm:pt>
    <dgm:pt modelId="{03641E1E-8974-4D21-8F88-57E7A1B5D160}" type="pres">
      <dgm:prSet presAssocID="{CE09BF7E-E89C-471D-BF65-6945EA4A730A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B5D0889D-1DA7-4F1B-9C97-1C3800740C28}" type="presOf" srcId="{17CABC88-8910-40A6-95BF-9C508EBC522F}" destId="{16AB51CE-93ED-4D65-A6BB-33318FF2851D}" srcOrd="1" destOrd="0" presId="urn:microsoft.com/office/officeart/2005/8/layout/gear1"/>
    <dgm:cxn modelId="{96DDAE69-0856-4818-A284-2506B1554D0E}" type="presOf" srcId="{C7A46355-3F76-4F57-8029-2C427F282D96}" destId="{5657B73D-6CA0-4FA2-933A-6C5ED5677F36}" srcOrd="2" destOrd="0" presId="urn:microsoft.com/office/officeart/2005/8/layout/gear1"/>
    <dgm:cxn modelId="{170D6B30-FF2D-47D5-B1AC-A11A39592705}" type="presOf" srcId="{C7A46355-3F76-4F57-8029-2C427F282D96}" destId="{951E5C5D-BE9A-47C9-80E3-B45DB5B06929}" srcOrd="1" destOrd="0" presId="urn:microsoft.com/office/officeart/2005/8/layout/gear1"/>
    <dgm:cxn modelId="{EE26C428-A83D-4C54-8673-EE116D9C67EB}" type="presOf" srcId="{54ABE3B0-64FF-48FC-B257-C14EFB070034}" destId="{2D897854-3AE7-4A87-B788-47612FE7676A}" srcOrd="0" destOrd="0" presId="urn:microsoft.com/office/officeart/2005/8/layout/gear1"/>
    <dgm:cxn modelId="{505B0B85-546D-445A-9CA4-0AE8CF06FC04}" type="presOf" srcId="{63243BFC-9BAB-4745-BFF5-CACFF1600623}" destId="{067169E3-E661-4934-842B-405609C38F89}" srcOrd="0" destOrd="0" presId="urn:microsoft.com/office/officeart/2005/8/layout/gear1"/>
    <dgm:cxn modelId="{FDDEF759-9E91-4D1F-ACB6-432458C8C4A8}" type="presOf" srcId="{CE09BF7E-E89C-471D-BF65-6945EA4A730A}" destId="{03641E1E-8974-4D21-8F88-57E7A1B5D160}" srcOrd="0" destOrd="0" presId="urn:microsoft.com/office/officeart/2005/8/layout/gear1"/>
    <dgm:cxn modelId="{170D51B4-E43A-4CF8-AD04-0338C8C3691C}" srcId="{63243BFC-9BAB-4745-BFF5-CACFF1600623}" destId="{54ABE3B0-64FF-48FC-B257-C14EFB070034}" srcOrd="0" destOrd="0" parTransId="{0C88F6BA-2F25-4BC0-B3F3-0F5041B7F7AF}" sibTransId="{14CD51FD-89B3-4492-97D2-E61027185732}"/>
    <dgm:cxn modelId="{4FC7900B-EA0D-406F-B2BC-6E11F49FDA6D}" type="presOf" srcId="{17CABC88-8910-40A6-95BF-9C508EBC522F}" destId="{3081BD00-B37A-4F4E-9F69-EF260F83CFF4}" srcOrd="2" destOrd="0" presId="urn:microsoft.com/office/officeart/2005/8/layout/gear1"/>
    <dgm:cxn modelId="{70982DB5-53FF-4D92-AEFF-49A0F4226C47}" type="presOf" srcId="{54ABE3B0-64FF-48FC-B257-C14EFB070034}" destId="{E28E10CD-591D-48AE-B057-20BDA4F8D218}" srcOrd="1" destOrd="0" presId="urn:microsoft.com/office/officeart/2005/8/layout/gear1"/>
    <dgm:cxn modelId="{2A7335AC-1C7A-4208-AD17-2C94C3528077}" type="presOf" srcId="{14CD51FD-89B3-4492-97D2-E61027185732}" destId="{7AF7A9FD-5988-4B73-A86F-4300E8F8566D}" srcOrd="0" destOrd="0" presId="urn:microsoft.com/office/officeart/2005/8/layout/gear1"/>
    <dgm:cxn modelId="{782819B8-7CFC-4C46-8844-D0C96AF72514}" srcId="{63243BFC-9BAB-4745-BFF5-CACFF1600623}" destId="{C7A46355-3F76-4F57-8029-2C427F282D96}" srcOrd="2" destOrd="0" parTransId="{95D91422-AA87-489B-BC02-710FB586ED5A}" sibTransId="{CE09BF7E-E89C-471D-BF65-6945EA4A730A}"/>
    <dgm:cxn modelId="{0813DE18-6F9B-430E-8FEF-57680D2CED7A}" type="presOf" srcId="{54ABE3B0-64FF-48FC-B257-C14EFB070034}" destId="{CC658336-876D-4CB5-8613-7C4FE26D44C3}" srcOrd="2" destOrd="0" presId="urn:microsoft.com/office/officeart/2005/8/layout/gear1"/>
    <dgm:cxn modelId="{C2E35DD1-DEC1-43F9-9076-B5F3689CA964}" type="presOf" srcId="{3C8A206C-3832-442A-AFC8-47C6C158B576}" destId="{61691FE6-501C-43C1-B0B0-018B09F0C5C3}" srcOrd="0" destOrd="0" presId="urn:microsoft.com/office/officeart/2005/8/layout/gear1"/>
    <dgm:cxn modelId="{9F52BB35-1EAB-40BD-B43A-091C98DAEDCA}" type="presOf" srcId="{C7A46355-3F76-4F57-8029-2C427F282D96}" destId="{700C1616-0722-4E0B-9859-290E9845CD9E}" srcOrd="0" destOrd="0" presId="urn:microsoft.com/office/officeart/2005/8/layout/gear1"/>
    <dgm:cxn modelId="{C8D87CED-B543-4B34-B16B-36742BFF44E2}" type="presOf" srcId="{C7A46355-3F76-4F57-8029-2C427F282D96}" destId="{C8C2F030-F843-4C14-B76A-231403B639E1}" srcOrd="3" destOrd="0" presId="urn:microsoft.com/office/officeart/2005/8/layout/gear1"/>
    <dgm:cxn modelId="{AEA6AAF3-C296-4D0B-BDF8-88992C0A8350}" srcId="{63243BFC-9BAB-4745-BFF5-CACFF1600623}" destId="{17CABC88-8910-40A6-95BF-9C508EBC522F}" srcOrd="1" destOrd="0" parTransId="{20889BD5-C33A-49FE-9E9B-6CEE6871C284}" sibTransId="{3C8A206C-3832-442A-AFC8-47C6C158B576}"/>
    <dgm:cxn modelId="{40881788-492E-4B26-888E-971588B9D244}" type="presOf" srcId="{17CABC88-8910-40A6-95BF-9C508EBC522F}" destId="{D8344963-0DA0-4F0C-8789-979D5BEB10E8}" srcOrd="0" destOrd="0" presId="urn:microsoft.com/office/officeart/2005/8/layout/gear1"/>
    <dgm:cxn modelId="{3CFABDF2-F08C-45B4-841A-BE49CCD2913D}" type="presParOf" srcId="{067169E3-E661-4934-842B-405609C38F89}" destId="{2D897854-3AE7-4A87-B788-47612FE7676A}" srcOrd="0" destOrd="0" presId="urn:microsoft.com/office/officeart/2005/8/layout/gear1"/>
    <dgm:cxn modelId="{31650096-997B-47A0-841D-CEF2FED834F7}" type="presParOf" srcId="{067169E3-E661-4934-842B-405609C38F89}" destId="{E28E10CD-591D-48AE-B057-20BDA4F8D218}" srcOrd="1" destOrd="0" presId="urn:microsoft.com/office/officeart/2005/8/layout/gear1"/>
    <dgm:cxn modelId="{56C6AAF7-09B7-4756-9D28-B765DF8A7FA4}" type="presParOf" srcId="{067169E3-E661-4934-842B-405609C38F89}" destId="{CC658336-876D-4CB5-8613-7C4FE26D44C3}" srcOrd="2" destOrd="0" presId="urn:microsoft.com/office/officeart/2005/8/layout/gear1"/>
    <dgm:cxn modelId="{651FA531-3EB8-4603-A07B-8EFBCD613B22}" type="presParOf" srcId="{067169E3-E661-4934-842B-405609C38F89}" destId="{D8344963-0DA0-4F0C-8789-979D5BEB10E8}" srcOrd="3" destOrd="0" presId="urn:microsoft.com/office/officeart/2005/8/layout/gear1"/>
    <dgm:cxn modelId="{FB515A79-8888-4A7A-9D67-15B3F5B5D5B5}" type="presParOf" srcId="{067169E3-E661-4934-842B-405609C38F89}" destId="{16AB51CE-93ED-4D65-A6BB-33318FF2851D}" srcOrd="4" destOrd="0" presId="urn:microsoft.com/office/officeart/2005/8/layout/gear1"/>
    <dgm:cxn modelId="{6B03F080-B876-45C2-B25E-AEDCCBEB20FD}" type="presParOf" srcId="{067169E3-E661-4934-842B-405609C38F89}" destId="{3081BD00-B37A-4F4E-9F69-EF260F83CFF4}" srcOrd="5" destOrd="0" presId="urn:microsoft.com/office/officeart/2005/8/layout/gear1"/>
    <dgm:cxn modelId="{8B4AD9EC-ADB3-412C-A0D6-BBBD3BC36802}" type="presParOf" srcId="{067169E3-E661-4934-842B-405609C38F89}" destId="{700C1616-0722-4E0B-9859-290E9845CD9E}" srcOrd="6" destOrd="0" presId="urn:microsoft.com/office/officeart/2005/8/layout/gear1"/>
    <dgm:cxn modelId="{FFA2A722-3FB0-446C-A3E9-C796D57E4C41}" type="presParOf" srcId="{067169E3-E661-4934-842B-405609C38F89}" destId="{951E5C5D-BE9A-47C9-80E3-B45DB5B06929}" srcOrd="7" destOrd="0" presId="urn:microsoft.com/office/officeart/2005/8/layout/gear1"/>
    <dgm:cxn modelId="{51A184C3-352C-4679-8307-9E80F4CD9E6B}" type="presParOf" srcId="{067169E3-E661-4934-842B-405609C38F89}" destId="{5657B73D-6CA0-4FA2-933A-6C5ED5677F36}" srcOrd="8" destOrd="0" presId="urn:microsoft.com/office/officeart/2005/8/layout/gear1"/>
    <dgm:cxn modelId="{142489E0-54A2-4E11-9D36-16C074E82C89}" type="presParOf" srcId="{067169E3-E661-4934-842B-405609C38F89}" destId="{C8C2F030-F843-4C14-B76A-231403B639E1}" srcOrd="9" destOrd="0" presId="urn:microsoft.com/office/officeart/2005/8/layout/gear1"/>
    <dgm:cxn modelId="{428FF2C5-ED93-4999-8E16-CCD32276724F}" type="presParOf" srcId="{067169E3-E661-4934-842B-405609C38F89}" destId="{7AF7A9FD-5988-4B73-A86F-4300E8F8566D}" srcOrd="10" destOrd="0" presId="urn:microsoft.com/office/officeart/2005/8/layout/gear1"/>
    <dgm:cxn modelId="{C8AE3804-6D76-4309-A644-C565B1E16CA1}" type="presParOf" srcId="{067169E3-E661-4934-842B-405609C38F89}" destId="{61691FE6-501C-43C1-B0B0-018B09F0C5C3}" srcOrd="11" destOrd="0" presId="urn:microsoft.com/office/officeart/2005/8/layout/gear1"/>
    <dgm:cxn modelId="{31FB49D6-D929-420E-B081-016545D9BBC6}" type="presParOf" srcId="{067169E3-E661-4934-842B-405609C38F89}" destId="{03641E1E-8974-4D21-8F88-57E7A1B5D16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97854-3AE7-4A87-B788-47612FE7676A}">
      <dsp:nvSpPr>
        <dsp:cNvPr id="0" name=""/>
        <dsp:cNvSpPr/>
      </dsp:nvSpPr>
      <dsp:spPr>
        <a:xfrm rot="915946">
          <a:off x="2046143" y="1671707"/>
          <a:ext cx="1609948" cy="1717043"/>
        </a:xfrm>
        <a:prstGeom prst="gear9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Personnel en contact/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technologie</a:t>
          </a:r>
          <a:endParaRPr lang="fr-FR" sz="1400" kern="1200" dirty="0"/>
        </a:p>
      </dsp:txBody>
      <dsp:txXfrm>
        <a:off x="2373829" y="2067339"/>
        <a:ext cx="962606" cy="896358"/>
      </dsp:txXfrm>
    </dsp:sp>
    <dsp:sp modelId="{D8344963-0DA0-4F0C-8789-979D5BEB10E8}">
      <dsp:nvSpPr>
        <dsp:cNvPr id="0" name=""/>
        <dsp:cNvSpPr/>
      </dsp:nvSpPr>
      <dsp:spPr>
        <a:xfrm>
          <a:off x="1930167" y="402024"/>
          <a:ext cx="1772378" cy="1557500"/>
        </a:xfrm>
        <a:prstGeom prst="gear6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Supports physiques</a:t>
          </a:r>
          <a:endParaRPr lang="fr-FR" sz="1600" kern="1200" dirty="0"/>
        </a:p>
      </dsp:txBody>
      <dsp:txXfrm>
        <a:off x="2353507" y="796499"/>
        <a:ext cx="925698" cy="768550"/>
      </dsp:txXfrm>
    </dsp:sp>
    <dsp:sp modelId="{700C1616-0722-4E0B-9859-290E9845CD9E}">
      <dsp:nvSpPr>
        <dsp:cNvPr id="0" name=""/>
        <dsp:cNvSpPr/>
      </dsp:nvSpPr>
      <dsp:spPr>
        <a:xfrm rot="19911542">
          <a:off x="446144" y="987678"/>
          <a:ext cx="1893749" cy="18939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Logistique: gestion des flux physiques  financiers et d’informations </a:t>
          </a:r>
          <a:endParaRPr lang="fr-FR" sz="1000" kern="1200" dirty="0"/>
        </a:p>
      </dsp:txBody>
      <dsp:txXfrm rot="900000">
        <a:off x="861484" y="1403100"/>
        <a:ext cx="1063068" cy="1063145"/>
      </dsp:txXfrm>
    </dsp:sp>
    <dsp:sp modelId="{7AF7A9FD-5988-4B73-A86F-4300E8F8566D}">
      <dsp:nvSpPr>
        <dsp:cNvPr id="0" name=""/>
        <dsp:cNvSpPr/>
      </dsp:nvSpPr>
      <dsp:spPr>
        <a:xfrm>
          <a:off x="2823823" y="1822418"/>
          <a:ext cx="1278366" cy="1349437"/>
        </a:xfrm>
        <a:prstGeom prst="circularArrow">
          <a:avLst>
            <a:gd name="adj1" fmla="val 4687"/>
            <a:gd name="adj2" fmla="val 299029"/>
            <a:gd name="adj3" fmla="val 2486838"/>
            <a:gd name="adj4" fmla="val 1592596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91FE6-501C-43C1-B0B0-018B09F0C5C3}">
      <dsp:nvSpPr>
        <dsp:cNvPr id="0" name=""/>
        <dsp:cNvSpPr/>
      </dsp:nvSpPr>
      <dsp:spPr>
        <a:xfrm>
          <a:off x="474669" y="793075"/>
          <a:ext cx="1639275" cy="16392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41E1E-8974-4D21-8F88-57E7A1B5D160}">
      <dsp:nvSpPr>
        <dsp:cNvPr id="0" name=""/>
        <dsp:cNvSpPr/>
      </dsp:nvSpPr>
      <dsp:spPr>
        <a:xfrm>
          <a:off x="1706220" y="76992"/>
          <a:ext cx="1767468" cy="17674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668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Bienvenu dans cette vidéo qui va vous parler du marketing des activités de service</a:t>
            </a:r>
          </a:p>
          <a:p>
            <a:r>
              <a:rPr lang="fr-FR" dirty="0" smtClean="0"/>
              <a:t>Le </a:t>
            </a:r>
            <a:r>
              <a:rPr lang="fr-FR" dirty="0" smtClean="0"/>
              <a:t>marketing des activités de service </a:t>
            </a:r>
            <a:r>
              <a:rPr lang="fr-FR" dirty="0" smtClean="0"/>
              <a:t>n’existe pas en </a:t>
            </a:r>
            <a:r>
              <a:rPr lang="fr-FR" dirty="0" smtClean="0"/>
              <a:t>lui – même.</a:t>
            </a:r>
          </a:p>
          <a:p>
            <a:r>
              <a:rPr lang="fr-FR" dirty="0" smtClean="0"/>
              <a:t>Ce sont les spécificités des activités de service qui doivent être prises en </a:t>
            </a:r>
            <a:r>
              <a:rPr lang="fr-FR" dirty="0" smtClean="0"/>
              <a:t>compte et ce</a:t>
            </a:r>
            <a:r>
              <a:rPr lang="fr-FR" baseline="0" dirty="0" smtClean="0"/>
              <a:t> sont ces spécificités que nous allons expliquer dans la vidéo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25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sz="1100" b="0" dirty="0" smtClean="0"/>
              <a:t>Proposons tout d’abord une définition de l’activité de service.</a:t>
            </a:r>
          </a:p>
          <a:p>
            <a:pPr lvl="0" indent="-45720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sz="1100" b="0" dirty="0" smtClean="0"/>
              <a:t>Il s’agit selon l’INSEE ….</a:t>
            </a:r>
          </a:p>
          <a:p>
            <a:pPr lvl="0" indent="-45720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sz="1100" b="0" dirty="0" smtClean="0"/>
              <a:t>En rouge nous avons fait figurer les deux points importants de cette définition </a:t>
            </a:r>
          </a:p>
          <a:p>
            <a:pPr lvl="0" indent="-45720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sz="1100" b="0" dirty="0" smtClean="0"/>
              <a:t>La première  caractéristique qui différencie</a:t>
            </a:r>
            <a:r>
              <a:rPr lang="fr-FR" sz="1100" b="0" baseline="0" dirty="0" smtClean="0"/>
              <a:t> la prestation de service d’un bien porte </a:t>
            </a:r>
            <a:r>
              <a:rPr lang="fr-FR" sz="1100" b="0" dirty="0" smtClean="0"/>
              <a:t>sur l’absence de transfert de propriété</a:t>
            </a:r>
          </a:p>
          <a:p>
            <a:endParaRPr lang="fr-FR" dirty="0" smtClean="0"/>
          </a:p>
          <a:p>
            <a:pPr lvl="0" indent="-45720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sz="1100" b="0" dirty="0" smtClean="0"/>
              <a:t>Par ailleurs, dans </a:t>
            </a:r>
            <a:r>
              <a:rPr lang="fr-FR" sz="1100" b="0" dirty="0" smtClean="0"/>
              <a:t>une prestation de </a:t>
            </a:r>
            <a:r>
              <a:rPr lang="fr-FR" sz="1100" b="0" dirty="0" smtClean="0"/>
              <a:t>service, il y a une </a:t>
            </a:r>
            <a:r>
              <a:rPr lang="fr-FR" sz="1100" b="0" dirty="0" smtClean="0"/>
              <a:t>part dominante d’immatérialité, </a:t>
            </a:r>
            <a:r>
              <a:rPr lang="fr-FR" sz="1100" b="0" dirty="0" smtClean="0"/>
              <a:t>d’intangibilité. Toutefois comme nous allons le voir dans les caractéristiques de l’offre, certaines prestations de service peuvent </a:t>
            </a:r>
            <a:r>
              <a:rPr lang="fr-FR" sz="1100" b="0" dirty="0" smtClean="0"/>
              <a:t>être accompagnées d’éléments tangibles</a:t>
            </a:r>
          </a:p>
          <a:p>
            <a:pPr lvl="0" indent="-45720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lang="fr-FR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157714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fr-FR" dirty="0" smtClean="0"/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smtClean="0"/>
              <a:t>La servuction, c’est-à-dire la production d’un service, est un processus</a:t>
            </a: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dirty="0" smtClean="0"/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smtClean="0"/>
              <a:t>Un processus désigne une succession de phases</a:t>
            </a:r>
          </a:p>
          <a:p>
            <a:endParaRPr lang="fr-FR" dirty="0" smtClean="0"/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smtClean="0"/>
              <a:t>La</a:t>
            </a:r>
            <a:r>
              <a:rPr lang="fr-FR" baseline="0" dirty="0" smtClean="0"/>
              <a:t> mise en œuvre de ce processus </a:t>
            </a:r>
            <a:r>
              <a:rPr lang="fr-FR" dirty="0" smtClean="0"/>
              <a:t>nécessite d’être performant en back office </a:t>
            </a:r>
            <a:r>
              <a:rPr lang="fr-FR" baseline="0" dirty="0" smtClean="0"/>
              <a:t>(ce que le client ne voit pas dans l’organisation du processus) </a:t>
            </a:r>
          </a:p>
          <a:p>
            <a:pPr marL="158750" indent="0">
              <a:buNone/>
            </a:pPr>
            <a:r>
              <a:rPr lang="fr-FR" dirty="0" smtClean="0"/>
              <a:t>en rouge (rôle de la logistique) </a:t>
            </a:r>
          </a:p>
          <a:p>
            <a:pPr marL="158750" indent="0">
              <a:buNone/>
            </a:pPr>
            <a:endParaRPr lang="fr-FR" dirty="0" smtClean="0"/>
          </a:p>
          <a:p>
            <a:pPr marL="158750" indent="0">
              <a:buNone/>
            </a:pPr>
            <a:r>
              <a:rPr lang="fr-FR" dirty="0" smtClean="0"/>
              <a:t>La</a:t>
            </a:r>
            <a:r>
              <a:rPr lang="fr-FR" baseline="0" dirty="0" smtClean="0"/>
              <a:t> mise en œuvre de ce processus </a:t>
            </a:r>
            <a:r>
              <a:rPr lang="fr-FR" dirty="0" smtClean="0"/>
              <a:t>nécessite également d’être performant au niveau du front office (ce avec quoi le client est en contact )  . Il peut s’agir de supports  physiques de la prestation de service de personnel en contact )</a:t>
            </a:r>
          </a:p>
          <a:p>
            <a:pPr marL="158750" indent="0">
              <a:buNone/>
            </a:pPr>
            <a:endParaRPr lang="fr-FR" dirty="0" smtClean="0"/>
          </a:p>
          <a:p>
            <a:pPr marL="158750" indent="0">
              <a:buNone/>
            </a:pPr>
            <a:r>
              <a:rPr lang="fr-FR" dirty="0" smtClean="0"/>
              <a:t>Parfois  </a:t>
            </a:r>
            <a:r>
              <a:rPr lang="fr-FR" dirty="0" smtClean="0"/>
              <a:t>le personnel en contact peut être plus ou moins remplacé par la technologie (borne de commande, automate de distribution etc.)</a:t>
            </a:r>
          </a:p>
          <a:p>
            <a:endParaRPr lang="fr-FR" dirty="0" smtClean="0"/>
          </a:p>
          <a:p>
            <a:endParaRPr lang="fr-FR" dirty="0" smtClean="0"/>
          </a:p>
          <a:p>
            <a:pPr marL="158750" indent="0">
              <a:buNone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services requièrent par définition un certain degré de participation du client :</a:t>
            </a: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cette participation peut varier selon la nature du service de </a:t>
            </a: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 seule réservation </a:t>
            </a: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 table au restaurant à </a:t>
            </a: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l’expression précise de son besoin</a:t>
            </a:r>
          </a:p>
          <a:p>
            <a:pPr marL="15875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88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25c5c59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25c5c59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Voyons maintenant les adaptations au niveau de l’offre que suggèrent les spécificités d’une activité de service.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Le terme offre désigne ici un continuum objet/service.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L’offre </a:t>
            </a:r>
            <a:r>
              <a:rPr lang="fr-FR" sz="11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peut comporter une dimension tangible plus ou moins importante sachant qu’une   prestation de service conserve une part dominante </a:t>
            </a:r>
            <a:r>
              <a:rPr lang="fr-FR" sz="11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d’immatérialité.</a:t>
            </a:r>
            <a:endParaRPr lang="fr-FR" sz="1100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La qualité des aspects physiques  de l’offre est un indicateur</a:t>
            </a:r>
            <a:r>
              <a:rPr lang="fr-FR" sz="1100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pour </a:t>
            </a:r>
            <a:r>
              <a:rPr lang="fr-FR" sz="11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rassurer le consommateur sur la qualité du</a:t>
            </a:r>
            <a:r>
              <a:rPr lang="fr-FR" sz="1100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</a:t>
            </a:r>
            <a:r>
              <a:rPr lang="fr-FR" sz="1100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service. Par exemple dans le cas d’un restaurant il y a une part immatérielle constitué par l’ambiance que l’on vient chercher, il y a une part matérielle constituée par la qualité des plats, l’accueil physique la propreté des locaux.  </a:t>
            </a:r>
            <a:endParaRPr lang="fr-FR" sz="1100" baseline="0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baseline="0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Pour aller un petit peu plus loin dans la définition du service on peut faire appel à un outil théorique intitulé la </a:t>
            </a:r>
            <a:r>
              <a:rPr lang="fr-FR" sz="1100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fleur des services </a:t>
            </a:r>
            <a:r>
              <a:rPr lang="fr-FR" sz="1100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qui désigne un </a:t>
            </a:r>
            <a:r>
              <a:rPr lang="fr-FR" sz="1100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service de base </a:t>
            </a:r>
            <a:r>
              <a:rPr lang="fr-FR" sz="1100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entouré de groupes complémentaires</a:t>
            </a:r>
            <a:endParaRPr lang="fr-FR" sz="1100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25c5c597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25c5c597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La fleur des service est un concept qui a été proposé par l’auteur Lovelock</a:t>
            </a:r>
            <a:r>
              <a:rPr lang="fr-FR" baseline="0" dirty="0" smtClean="0"/>
              <a:t> en 2008.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Il considère qu’un service de base peut être complété par huit groupes de service.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Chaque service complémentaire peut être ou non associé au service de base.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Chaque </a:t>
            </a:r>
            <a:r>
              <a:rPr lang="fr-FR" dirty="0" smtClean="0"/>
              <a:t>service de base n’est pas forcément entouré par des services supplémentaires issus des huit catégories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Pour </a:t>
            </a:r>
            <a:r>
              <a:rPr lang="fr-FR" dirty="0" smtClean="0"/>
              <a:t>chaque « pétale » sont indiqués des exemples de</a:t>
            </a:r>
            <a:r>
              <a:rPr lang="fr-FR" baseline="0" dirty="0" smtClean="0"/>
              <a:t> ce qui peut être </a:t>
            </a:r>
            <a:r>
              <a:rPr lang="fr-FR" baseline="0" dirty="0" smtClean="0"/>
              <a:t>attendu. Nous vous laissons consulter le contenu de ces différents pétales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25c5c597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25c5c597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Voyons maintenant les adaptations de la</a:t>
            </a: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politique de prix induites par les caractéristiques des activités de 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Rappelons que le service est un processus et comporte une grande part d’immatérialité, il ne stocke donc pas.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Ainsi, il est par exemple impossible de reporter les places vides d’un transport ou une réservation d’hôtel sur une autre période.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Pour cela il est donc nécessaire de réguler la demande par les politiques de prix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yield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management</a:t>
            </a: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désigne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une pratique commerciale répandue dans les industries du transport et du tourisme. Cette stratégie consiste à faire varier les prix des services proposés en fonction de la demande et du comportement des </a:t>
            </a: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consommateurs.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On trouve à </a:t>
            </a:r>
            <a:r>
              <a:rPr lang="fr-FR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l’écran un exemple de différentes tarifications d’un vol Lyon Bastia selon les dates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25c5c597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25c5c597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" dirty="0" smtClean="0"/>
              <a:t>Intéressons nous maintenant aux adaptations de la distribution.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" dirty="0" smtClean="0"/>
              <a:t>Il ne </a:t>
            </a:r>
            <a:r>
              <a:rPr lang="fr" dirty="0" smtClean="0"/>
              <a:t>s’agit plus d’acheminer un bien depuis son lieu de fabrication vers son consommateur, mais de fournir une prestation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" dirty="0" smtClean="0"/>
              <a:t>On parle donc de localisation de la </a:t>
            </a:r>
            <a:r>
              <a:rPr lang="fr" dirty="0" smtClean="0"/>
              <a:t>prestation.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" dirty="0" smtClean="0"/>
              <a:t>Cette localisation peut être au domicile du client ou dans les locaux du prestataire (ce qui devient alors une problématique dite d’implantation de réseau)</a:t>
            </a:r>
            <a:endParaRPr lang="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smtClean="0"/>
              <a:t> 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smtClean="0"/>
              <a:t>Cette localisation peut donner une part plus ou moins importante au personnel </a:t>
            </a:r>
            <a:r>
              <a:rPr lang="fr-FR" dirty="0" smtClean="0"/>
              <a:t>en contact </a:t>
            </a:r>
            <a:r>
              <a:rPr lang="fr-FR" dirty="0" smtClean="0"/>
              <a:t>ou à  </a:t>
            </a:r>
            <a:r>
              <a:rPr lang="fr-FR" dirty="0" smtClean="0"/>
              <a:t>la </a:t>
            </a:r>
            <a:r>
              <a:rPr lang="fr-FR" dirty="0" smtClean="0"/>
              <a:t>technologie.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smtClean="0"/>
              <a:t>On trouvera à l’écran à gauche des exemples de localisation au domicile du client, à droite dans les locaux du prestataire.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smtClean="0"/>
              <a:t>En haut des</a:t>
            </a:r>
            <a:r>
              <a:rPr lang="fr-FR" baseline="0" dirty="0" smtClean="0"/>
              <a:t> exemples où la part du personnel en contact est plus importante.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smtClean="0"/>
              <a:t>En bas</a:t>
            </a:r>
            <a:r>
              <a:rPr lang="fr-FR" baseline="0" dirty="0" smtClean="0"/>
              <a:t> </a:t>
            </a:r>
            <a:r>
              <a:rPr lang="fr-FR" dirty="0" smtClean="0"/>
              <a:t>des</a:t>
            </a:r>
            <a:r>
              <a:rPr lang="fr-FR" baseline="0" dirty="0" smtClean="0"/>
              <a:t> exemples où la part de la technologie est plus importante.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25c5c59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25c5c59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fr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Le service est un processus qui comporte une grande part d’immatérialité nous l’‘avons vu.</a:t>
            </a:r>
          </a:p>
          <a:p>
            <a:pPr marL="0" indent="0">
              <a:buNone/>
            </a:pPr>
            <a:r>
              <a:rPr lang="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Contrairement à l’achat d’un bien dans lequel le consommateur pour se renseigner à l’avance peut appréciser à l’avance les caractéristiques tangibles du produit,</a:t>
            </a:r>
            <a:r>
              <a:rPr lang="fr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dans le cas d’un service, </a:t>
            </a:r>
            <a:r>
              <a:rPr lang="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le client ne peut évaluer les attributs du service qu’après l’avoir « consommé » </a:t>
            </a:r>
            <a:r>
              <a:rPr lang="fr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. Il y a une simultanéité entre l’achat du service et sa consommation.</a:t>
            </a:r>
          </a:p>
          <a:p>
            <a:pPr marL="0" indent="0">
              <a:buNone/>
            </a:pPr>
            <a:r>
              <a:rPr lang="fr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</a:t>
            </a:r>
          </a:p>
          <a:p>
            <a:pPr marL="0" indent="0">
              <a:buNone/>
            </a:pPr>
            <a:r>
              <a:rPr lang="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La </a:t>
            </a:r>
            <a:r>
              <a:rPr lang="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communication </a:t>
            </a:r>
            <a:r>
              <a:rPr lang="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va donc </a:t>
            </a:r>
            <a:r>
              <a:rPr lang="fr-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revêtir </a:t>
            </a:r>
            <a:r>
              <a:rPr lang="fr-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un caractère essentiel pour le rassurer </a:t>
            </a:r>
            <a:r>
              <a:rPr lang="fr-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à l’avance sur la qualité du service qu’il envisage d’acquérir.</a:t>
            </a:r>
            <a:r>
              <a:rPr lang="fr-FR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Plusieurs points peuvent être prise en compte :</a:t>
            </a:r>
          </a:p>
          <a:p>
            <a:pPr marL="0" indent="0">
              <a:buNone/>
            </a:pPr>
            <a:r>
              <a:rPr lang="fr-FR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- il va falloir travailler sur la réputation en renforçant la communication institutionnelle c’est-à-dire la communication qui décrit le rôle que joue l’entreprise dans la société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- il va falloir rassurer sur la relation client utilisant un contenu de communication sur la proximité  du personnel en contact avec le client.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- il va falloir  communiquer sur les indices de qualité, par exemple en mettant en avant les avis consommateur ou les normes auxquelles l’entreprise satisfait </a:t>
            </a:r>
          </a:p>
          <a:p>
            <a:pPr marL="0" indent="0">
              <a:buNone/>
            </a:pPr>
            <a:r>
              <a:rPr lang="fr-FR" baseline="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-et enfin il va falloir communiquer en interne pour expliquer au personnel en contact toute l’importance de son rôle avant et pendant le déroulé de la prestation.</a:t>
            </a:r>
          </a:p>
          <a:p>
            <a:pPr marL="0" indent="0">
              <a:buNone/>
            </a:pPr>
            <a:endParaRPr lang="fr-FR" baseline="0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fr-FR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>
              <a:buNone/>
            </a:pPr>
            <a:r>
              <a:rPr lang="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 ,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25c5c597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25c5c597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Vous avez envie d’aller plus loin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Nous avons sélectionné deux ouvrages dont vous trouverez ici les descriptifs bibliographiques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Nous avons choisi ces deux </a:t>
            </a:r>
            <a:r>
              <a:rPr lang="fr-FR" dirty="0" smtClean="0"/>
              <a:t>titres </a:t>
            </a:r>
            <a:r>
              <a:rPr lang="fr-FR" dirty="0" smtClean="0"/>
              <a:t>parce qu’ils sont consultables </a:t>
            </a:r>
            <a:r>
              <a:rPr lang="fr-FR" dirty="0" smtClean="0"/>
              <a:t>en ligne via </a:t>
            </a:r>
            <a:r>
              <a:rPr lang="fr-FR" dirty="0" smtClean="0"/>
              <a:t>la base de donnée </a:t>
            </a:r>
            <a:r>
              <a:rPr lang="fr-FR" dirty="0" err="1" smtClean="0"/>
              <a:t>cyberlibris</a:t>
            </a:r>
            <a:r>
              <a:rPr lang="fr-FR" dirty="0" smtClean="0"/>
              <a:t>/</a:t>
            </a:r>
            <a:r>
              <a:rPr lang="fr-FR" dirty="0" err="1" smtClean="0"/>
              <a:t>scholarvox</a:t>
            </a:r>
            <a:r>
              <a:rPr lang="fr-FR" baseline="0" dirty="0" smtClean="0"/>
              <a:t> accessible depuis </a:t>
            </a:r>
            <a:r>
              <a:rPr lang="fr-FR" dirty="0" smtClean="0"/>
              <a:t>votre ENT Université de Bordeaux.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68580" rIns="6858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9851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34290" tIns="0" rIns="3429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4262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34290" tIns="0" rIns="3429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376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3383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68580" rIns="6858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550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4341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68580" rIns="6858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68580" rIns="6858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8770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0062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5987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68580" rIns="68580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7076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68580" tIns="0" rIns="6858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342900" tIns="3429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68580" tIns="0" rIns="6858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0988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26/01/2024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 cap="all" baseline="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623" y="569214"/>
            <a:ext cx="8727260" cy="2772502"/>
          </a:xfrm>
        </p:spPr>
        <p:txBody>
          <a:bodyPr/>
          <a:lstStyle/>
          <a:p>
            <a:r>
              <a:rPr lang="fr-FR" dirty="0"/>
              <a:t> Marketing des activités de service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Laurence Chérel et Catherine Madrid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7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890328"/>
            <a:ext cx="7543800" cy="3017520"/>
          </a:xfrm>
        </p:spPr>
        <p:txBody>
          <a:bodyPr/>
          <a:lstStyle/>
          <a:p>
            <a:r>
              <a:rPr lang="fr-FR" sz="1600" dirty="0"/>
              <a:t>Une activité de service consiste selon l’Insee à </a:t>
            </a:r>
            <a:r>
              <a:rPr lang="fr-FR" sz="1600" dirty="0">
                <a:solidFill>
                  <a:schemeClr val="accent1"/>
                </a:solidFill>
              </a:rPr>
              <a:t>mettre à disposition  </a:t>
            </a:r>
            <a:r>
              <a:rPr lang="fr-FR" sz="1600" dirty="0"/>
              <a:t>une capacité technique ou intellectuelle. À la différence d’une activité industrielle, elle ne peut pas être décrite par les seules caractéristiques d’un bien tangible acquis par le client , les clients obtiennent </a:t>
            </a:r>
            <a:r>
              <a:rPr lang="fr-FR" sz="1600" dirty="0">
                <a:solidFill>
                  <a:schemeClr val="accent1"/>
                </a:solidFill>
              </a:rPr>
              <a:t>la valeur des services sans en obtenir la </a:t>
            </a:r>
            <a:r>
              <a:rPr lang="fr-FR" sz="1600" dirty="0" smtClean="0">
                <a:solidFill>
                  <a:schemeClr val="accent1"/>
                </a:solidFill>
              </a:rPr>
              <a:t>propriété.</a:t>
            </a:r>
            <a:endParaRPr lang="fr-FR" sz="1600" dirty="0">
              <a:solidFill>
                <a:schemeClr val="accent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6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572" y="161687"/>
            <a:ext cx="7543800" cy="1088068"/>
          </a:xfrm>
        </p:spPr>
        <p:txBody>
          <a:bodyPr>
            <a:normAutofit/>
          </a:bodyPr>
          <a:lstStyle/>
          <a:p>
            <a:r>
              <a:rPr lang="fr-FR" dirty="0" smtClean="0"/>
              <a:t>La servuction est un processus 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Google Shape;73;p16"/>
          <p:cNvSpPr txBox="1">
            <a:spLocks/>
          </p:cNvSpPr>
          <p:nvPr/>
        </p:nvSpPr>
        <p:spPr>
          <a:xfrm>
            <a:off x="429456" y="2306573"/>
            <a:ext cx="8520600" cy="3416400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rmAutofit/>
          </a:bodyPr>
          <a:lstStyle>
            <a:lvl1pPr marL="457189" lvl="0" indent="-342892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78" lvl="1" indent="-317492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566" lvl="2" indent="-317492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lvl="3" indent="-317492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43" lvl="4" indent="-317492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132" lvl="5" indent="-317492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320" lvl="6" indent="-317492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509" lvl="7" indent="-317492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697" lvl="8" indent="-317492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1500"/>
              </a:lnSpc>
              <a:buFont typeface="Calibri" panose="020F0502020204030204" pitchFamily="34" charset="0"/>
              <a:buNone/>
            </a:pPr>
            <a:r>
              <a:rPr lang="fr-FR" dirty="0" smtClean="0">
                <a:solidFill>
                  <a:srgbClr val="2E2E2D"/>
                </a:solidFill>
                <a:highlight>
                  <a:srgbClr val="FFFFFF"/>
                </a:highlight>
              </a:rPr>
              <a:t> </a:t>
            </a:r>
          </a:p>
          <a:p>
            <a:pPr marL="0" indent="0">
              <a:lnSpc>
                <a:spcPct val="121500"/>
              </a:lnSpc>
              <a:buFont typeface="Calibri" panose="020F0502020204030204" pitchFamily="34" charset="0"/>
              <a:buNone/>
            </a:pPr>
            <a:r>
              <a:rPr lang="fr-FR" sz="13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                    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633855666"/>
              </p:ext>
            </p:extLst>
          </p:nvPr>
        </p:nvGraphicFramePr>
        <p:xfrm>
          <a:off x="763480" y="1171852"/>
          <a:ext cx="4864963" cy="320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Bulle ronde 6"/>
          <p:cNvSpPr/>
          <p:nvPr/>
        </p:nvSpPr>
        <p:spPr>
          <a:xfrm>
            <a:off x="6356412" y="2175029"/>
            <a:ext cx="2787588" cy="1546807"/>
          </a:xfrm>
          <a:prstGeom prst="wedgeEllipseCallout">
            <a:avLst>
              <a:gd name="adj1" fmla="val -60585"/>
              <a:gd name="adj2" fmla="val 335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lvl="0"/>
            <a:r>
              <a:rPr lang="fr-FR" sz="2400" dirty="0" smtClean="0">
                <a:solidFill>
                  <a:schemeClr val="tx1"/>
                </a:solidFill>
              </a:rPr>
              <a:t>Participation </a:t>
            </a:r>
          </a:p>
          <a:p>
            <a:pPr lvl="0"/>
            <a:r>
              <a:rPr lang="fr-FR" sz="2400" dirty="0" smtClean="0">
                <a:solidFill>
                  <a:schemeClr val="tx1"/>
                </a:solidFill>
              </a:rPr>
              <a:t>du client </a:t>
            </a:r>
          </a:p>
          <a:p>
            <a:pPr lvl="0"/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Double flèche horizontale 7"/>
          <p:cNvSpPr/>
          <p:nvPr/>
        </p:nvSpPr>
        <p:spPr>
          <a:xfrm>
            <a:off x="4836366" y="3673451"/>
            <a:ext cx="1670966" cy="161701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7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r>
              <a:rPr lang="fr" dirty="0" smtClean="0"/>
              <a:t>Les </a:t>
            </a:r>
            <a:r>
              <a:rPr lang="fr" dirty="0"/>
              <a:t>adaptations </a:t>
            </a:r>
            <a:r>
              <a:rPr lang="fr" dirty="0" smtClean="0"/>
              <a:t>au niveau  de l’offre 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278536" y="1427684"/>
            <a:ext cx="85206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/>
          <a:p>
            <a:pPr marL="0" indent="0">
              <a:lnSpc>
                <a:spcPct val="121500"/>
              </a:lnSpc>
              <a:buNone/>
            </a:pPr>
            <a:r>
              <a:rPr lang="fr-FR" sz="1600" dirty="0">
                <a:solidFill>
                  <a:srgbClr val="2E2E2D"/>
                </a:solidFill>
                <a:highlight>
                  <a:srgbClr val="FFFFFF"/>
                </a:highlight>
              </a:rPr>
              <a:t>Le  terme «  offre  »  désigne le continuum objet/service</a:t>
            </a:r>
          </a:p>
          <a:p>
            <a:pPr marL="0" indent="0">
              <a:lnSpc>
                <a:spcPct val="121500"/>
              </a:lnSpc>
              <a:buNone/>
            </a:pPr>
            <a:endParaRPr lang="fr-FR" dirty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indent="0">
              <a:lnSpc>
                <a:spcPct val="121500"/>
              </a:lnSpc>
              <a:buNone/>
            </a:pPr>
            <a:endParaRPr sz="1200" dirty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indent="0">
              <a:lnSpc>
                <a:spcPct val="121500"/>
              </a:lnSpc>
              <a:buNone/>
            </a:pPr>
            <a:r>
              <a:rPr lang="fr" sz="1300" dirty="0">
                <a:solidFill>
                  <a:srgbClr val="2E2E2D"/>
                </a:solidFill>
                <a:highlight>
                  <a:srgbClr val="FFFFFF"/>
                </a:highlight>
              </a:rPr>
              <a:t> </a:t>
            </a:r>
          </a:p>
          <a:p>
            <a:pPr marL="0" indent="0">
              <a:lnSpc>
                <a:spcPct val="121500"/>
              </a:lnSpc>
              <a:buNone/>
            </a:pPr>
            <a:endParaRPr lang="fr" dirty="0" smtClean="0">
              <a:solidFill>
                <a:srgbClr val="2E2E2D"/>
              </a:solidFill>
              <a:highlight>
                <a:srgbClr val="FFFFFF"/>
              </a:highlight>
            </a:endParaRPr>
          </a:p>
          <a:p>
            <a:pPr marL="0" indent="0">
              <a:lnSpc>
                <a:spcPct val="121500"/>
              </a:lnSpc>
              <a:buNone/>
            </a:pPr>
            <a:r>
              <a:rPr lang="fr" sz="16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</a:t>
            </a:r>
          </a:p>
          <a:p>
            <a:pPr marL="0" indent="0">
              <a:lnSpc>
                <a:spcPct val="121500"/>
              </a:lnSpc>
              <a:buNone/>
            </a:pPr>
            <a:r>
              <a:rPr lang="fr" sz="16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</a:t>
            </a:r>
            <a:r>
              <a:rPr lang="fr-FR" sz="1600" dirty="0">
                <a:solidFill>
                  <a:srgbClr val="2E2E2D"/>
                </a:solidFill>
                <a:highlight>
                  <a:srgbClr val="FFFFFF"/>
                </a:highlight>
              </a:rPr>
              <a:t>La fleur des </a:t>
            </a:r>
            <a:r>
              <a:rPr lang="fr-FR" sz="16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services : le service de base  entouré des groupes de service complémentaires</a:t>
            </a:r>
            <a:r>
              <a:rPr lang="fr" sz="1600" dirty="0" smtClean="0">
                <a:solidFill>
                  <a:srgbClr val="2E2E2D"/>
                </a:solidFill>
                <a:highlight>
                  <a:srgbClr val="FFFFFF"/>
                </a:highlight>
              </a:rPr>
              <a:t>               </a:t>
            </a:r>
            <a:endParaRPr sz="1600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439260" y="2596973"/>
            <a:ext cx="5580000" cy="360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255043" y="2390122"/>
            <a:ext cx="1090749" cy="2192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800" dirty="0"/>
              <a:t>100 % matériel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26127" y="2472199"/>
            <a:ext cx="1090749" cy="2192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800" dirty="0"/>
              <a:t>100 % immatériel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74224" y="2248988"/>
            <a:ext cx="1090749" cy="2192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800" dirty="0"/>
              <a:t>voiture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38750" y="2270760"/>
            <a:ext cx="1090749" cy="2192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800" dirty="0"/>
              <a:t>restaurant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63639" y="2272937"/>
            <a:ext cx="1090749" cy="2192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800" dirty="0"/>
              <a:t>médecin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La fleur des services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19265"/>
          <a:stretch/>
        </p:blipFill>
        <p:spPr>
          <a:xfrm>
            <a:off x="785738" y="1508507"/>
            <a:ext cx="5242199" cy="2939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918229" y="319596"/>
            <a:ext cx="2796467" cy="763480"/>
          </a:xfrm>
          <a:prstGeom prst="wedgeRectCallout">
            <a:avLst>
              <a:gd name="adj1" fmla="val -86230"/>
              <a:gd name="adj2" fmla="val 106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Sur le processus de servuction : par exemple sur le prix, les horaires et ensuite la confirmation </a:t>
            </a:r>
            <a:r>
              <a:rPr lang="fr-FR" sz="1100" dirty="0"/>
              <a:t>de </a:t>
            </a:r>
            <a:r>
              <a:rPr lang="fr-FR" sz="1100" dirty="0" smtClean="0"/>
              <a:t>réservation </a:t>
            </a:r>
            <a:endParaRPr lang="fr-FR" sz="1100" dirty="0"/>
          </a:p>
        </p:txBody>
      </p:sp>
      <p:sp>
        <p:nvSpPr>
          <p:cNvPr id="6" name="Rectangle 5"/>
          <p:cNvSpPr/>
          <p:nvPr/>
        </p:nvSpPr>
        <p:spPr>
          <a:xfrm>
            <a:off x="5621045" y="1315375"/>
            <a:ext cx="2796467" cy="824144"/>
          </a:xfrm>
          <a:prstGeom prst="wedgeRectCallout">
            <a:avLst>
              <a:gd name="adj1" fmla="val -69405"/>
              <a:gd name="adj2" fmla="val 38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Compréhension des différentes attentes possibles des clients et personnalisation de l’aide</a:t>
            </a:r>
            <a:endParaRPr lang="fr-FR" sz="1100" dirty="0"/>
          </a:p>
        </p:txBody>
      </p:sp>
      <p:sp>
        <p:nvSpPr>
          <p:cNvPr id="7" name="Rectangle 6"/>
          <p:cNvSpPr/>
          <p:nvPr/>
        </p:nvSpPr>
        <p:spPr>
          <a:xfrm>
            <a:off x="6019061" y="2583401"/>
            <a:ext cx="2521258" cy="506027"/>
          </a:xfrm>
          <a:prstGeom prst="wedgeRectCallout">
            <a:avLst>
              <a:gd name="adj1" fmla="val -65278"/>
              <a:gd name="adj2" fmla="val 2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Simplicité du processus de commande</a:t>
            </a:r>
            <a:endParaRPr lang="fr-FR" sz="1100" dirty="0"/>
          </a:p>
        </p:txBody>
      </p:sp>
      <p:sp>
        <p:nvSpPr>
          <p:cNvPr id="8" name="Rectangle 7"/>
          <p:cNvSpPr/>
          <p:nvPr/>
        </p:nvSpPr>
        <p:spPr>
          <a:xfrm>
            <a:off x="0" y="2379216"/>
            <a:ext cx="1553592" cy="346229"/>
          </a:xfrm>
          <a:prstGeom prst="wedgeRectCallout">
            <a:avLst>
              <a:gd name="adj1" fmla="val 22658"/>
              <a:gd name="adj2" fmla="val 100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Clarté, rapidité </a:t>
            </a:r>
            <a:endParaRPr lang="fr-FR" sz="1100" dirty="0"/>
          </a:p>
        </p:txBody>
      </p:sp>
      <p:sp>
        <p:nvSpPr>
          <p:cNvPr id="9" name="Rectangle 8"/>
          <p:cNvSpPr/>
          <p:nvPr/>
        </p:nvSpPr>
        <p:spPr>
          <a:xfrm>
            <a:off x="363985" y="1127464"/>
            <a:ext cx="1731146" cy="603682"/>
          </a:xfrm>
          <a:prstGeom prst="wedgeRectCallout">
            <a:avLst>
              <a:gd name="adj1" fmla="val 28105"/>
              <a:gd name="adj2" fmla="val 95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Simplicité du processus, </a:t>
            </a:r>
          </a:p>
          <a:p>
            <a:pPr algn="ctr"/>
            <a:r>
              <a:rPr lang="fr-FR" sz="1100" dirty="0" smtClean="0"/>
              <a:t>diversité des options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788240" y="3391271"/>
            <a:ext cx="2796467" cy="639192"/>
          </a:xfrm>
          <a:prstGeom prst="wedgeRectCallout">
            <a:avLst>
              <a:gd name="adj1" fmla="val -65913"/>
              <a:gd name="adj2" fmla="val -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La qualité de l’accueil par le personnel en contact, le confort des locaux 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0" y="3346882"/>
            <a:ext cx="1100831" cy="1074197"/>
          </a:xfrm>
          <a:prstGeom prst="wedgeRectCallout">
            <a:avLst>
              <a:gd name="adj1" fmla="val 89197"/>
              <a:gd name="adj2" fmla="val -9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La qualité du traitement des cas particuliers  qui </a:t>
            </a:r>
            <a:r>
              <a:rPr lang="fr-FR" sz="1100" dirty="0"/>
              <a:t>sortent du </a:t>
            </a:r>
            <a:r>
              <a:rPr lang="fr-FR" sz="1100" dirty="0" smtClean="0"/>
              <a:t> de la prestation proposée</a:t>
            </a:r>
            <a:endParaRPr lang="fr-FR" sz="1100" dirty="0"/>
          </a:p>
        </p:txBody>
      </p:sp>
      <p:sp>
        <p:nvSpPr>
          <p:cNvPr id="12" name="Rectangle 11"/>
          <p:cNvSpPr/>
          <p:nvPr/>
        </p:nvSpPr>
        <p:spPr>
          <a:xfrm>
            <a:off x="1856912" y="4394448"/>
            <a:ext cx="3221115" cy="408372"/>
          </a:xfrm>
          <a:prstGeom prst="wedgeRectCallout">
            <a:avLst>
              <a:gd name="adj1" fmla="val -2714"/>
              <a:gd name="adj2" fmla="val -112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La sécurisation du processus de servuction : protection des donnée, sécurité du client 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" dirty="0" smtClean="0"/>
              <a:t>Les </a:t>
            </a:r>
            <a:r>
              <a:rPr lang="fr" dirty="0"/>
              <a:t>adaptations </a:t>
            </a:r>
            <a:r>
              <a:rPr lang="fr" dirty="0" smtClean="0"/>
              <a:t/>
            </a:r>
            <a:br>
              <a:rPr lang="fr" dirty="0" smtClean="0"/>
            </a:br>
            <a:r>
              <a:rPr lang="fr" dirty="0" smtClean="0"/>
              <a:t>de la politique de prix  </a:t>
            </a:r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dirty="0" smtClean="0"/>
          </a:p>
        </p:txBody>
      </p:sp>
      <p:sp>
        <p:nvSpPr>
          <p:cNvPr id="7" name="Google Shape;92;p19"/>
          <p:cNvSpPr txBox="1">
            <a:spLocks/>
          </p:cNvSpPr>
          <p:nvPr/>
        </p:nvSpPr>
        <p:spPr>
          <a:xfrm>
            <a:off x="373845" y="1534214"/>
            <a:ext cx="8520600" cy="3416400"/>
          </a:xfrm>
          <a:prstGeom prst="rect">
            <a:avLst/>
          </a:prstGeom>
        </p:spPr>
        <p:txBody>
          <a:bodyPr spcFirstLastPara="1" vert="horz" wrap="square" lIns="91423" tIns="91423" rIns="91423" bIns="91423" rtlCol="0" anchor="t" anchorCtr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- le service est un processus donc  ne se stocke pas</a:t>
            </a:r>
          </a:p>
          <a:p>
            <a:r>
              <a:rPr lang="fr-FR" sz="1600" dirty="0"/>
              <a:t>- nécessité de réguler la demande par les </a:t>
            </a:r>
            <a:r>
              <a:rPr lang="fr-FR" sz="1600" dirty="0" smtClean="0"/>
              <a:t>politiques </a:t>
            </a:r>
            <a:r>
              <a:rPr lang="fr-FR" sz="1600" dirty="0"/>
              <a:t>de prix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67" y="2355923"/>
            <a:ext cx="3923931" cy="22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r>
              <a:rPr lang="fr" dirty="0" smtClean="0"/>
              <a:t>Les </a:t>
            </a:r>
            <a:r>
              <a:rPr lang="fr" dirty="0"/>
              <a:t>adaptations de la distribution</a:t>
            </a: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sz="1600" dirty="0" smtClean="0"/>
              <a:t> </a:t>
            </a:r>
            <a:endParaRPr sz="16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600" dirty="0"/>
              <a:t> </a:t>
            </a:r>
            <a:endParaRPr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5" y="1727155"/>
            <a:ext cx="1713391" cy="15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8" y="1830348"/>
            <a:ext cx="3841874" cy="12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78385" y="1447059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dirty="0" smtClean="0"/>
              <a:t>au </a:t>
            </a:r>
            <a:r>
              <a:rPr lang="fr-FR" dirty="0"/>
              <a:t>domicile du client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07512" y="1376038"/>
            <a:ext cx="3515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fr-FR" dirty="0"/>
              <a:t>dans les locaux du prestataire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4" y="3189611"/>
            <a:ext cx="3655442" cy="125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07" y="3046459"/>
            <a:ext cx="2251780" cy="170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cathe\AppData\Local\Microsoft\Windows\INetCache\IE\3RE8S1N4\monitor-309523_960_72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30" y="4065974"/>
            <a:ext cx="717625" cy="6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9976"/>
            <a:ext cx="624289" cy="57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cathe\AppData\Local\Microsoft\Windows\INetCache\IE\RXGBYRUM\simple-handshake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" y="1331652"/>
            <a:ext cx="769269" cy="4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68" y="1965526"/>
            <a:ext cx="7683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lvl="0"/>
            <a:r>
              <a:rPr lang="fr" dirty="0" smtClean="0"/>
              <a:t>Les </a:t>
            </a:r>
            <a:r>
              <a:rPr lang="fr" dirty="0"/>
              <a:t>adaptations de la communication</a:t>
            </a:r>
            <a:endParaRPr dirty="0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0" y="1223497"/>
            <a:ext cx="85206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/>
          <a:p>
            <a:pPr marL="0" indent="457189">
              <a:spcBef>
                <a:spcPts val="1200"/>
              </a:spcBef>
              <a:buNone/>
            </a:pPr>
            <a:r>
              <a:rPr lang="fr" sz="1600" dirty="0"/>
              <a:t> </a:t>
            </a:r>
            <a:r>
              <a:rPr lang="fr" sz="1600" dirty="0" smtClean="0"/>
              <a:t>- renforcer </a:t>
            </a:r>
            <a:r>
              <a:rPr lang="fr" sz="1600" dirty="0"/>
              <a:t>la communication institutionnelle : </a:t>
            </a:r>
            <a:r>
              <a:rPr lang="fr-FR" sz="1600" dirty="0">
                <a:solidFill>
                  <a:srgbClr val="2E2E2D"/>
                </a:solidFill>
                <a:highlight>
                  <a:srgbClr val="FFFFFF"/>
                </a:highlight>
              </a:rPr>
              <a:t>travailler sur la réputation</a:t>
            </a:r>
            <a:r>
              <a:rPr lang="fr" sz="1600" dirty="0"/>
              <a:t> </a:t>
            </a:r>
            <a:endParaRPr sz="1600" dirty="0"/>
          </a:p>
          <a:p>
            <a:pPr marL="0" indent="457189">
              <a:spcBef>
                <a:spcPts val="1200"/>
              </a:spcBef>
              <a:buNone/>
            </a:pPr>
            <a:r>
              <a:rPr lang="fr" sz="1600" dirty="0"/>
              <a:t>- </a:t>
            </a:r>
            <a:r>
              <a:rPr lang="fr" sz="1600" dirty="0" smtClean="0"/>
              <a:t> communiquer </a:t>
            </a:r>
            <a:r>
              <a:rPr lang="fr" sz="1600" dirty="0"/>
              <a:t>sur la proximité avec le client : rassurer sur la relation client</a:t>
            </a:r>
            <a:endParaRPr sz="1600" dirty="0"/>
          </a:p>
          <a:p>
            <a:pPr marL="0" indent="457189">
              <a:spcBef>
                <a:spcPts val="1200"/>
              </a:spcBef>
              <a:buNone/>
            </a:pPr>
            <a:r>
              <a:rPr lang="fr" sz="1600" dirty="0"/>
              <a:t>- </a:t>
            </a:r>
            <a:r>
              <a:rPr lang="fr" sz="1600" dirty="0" smtClean="0"/>
              <a:t> communiquer </a:t>
            </a:r>
            <a:r>
              <a:rPr lang="fr" sz="1600" dirty="0"/>
              <a:t>sur les indices de qualité, les </a:t>
            </a:r>
            <a:r>
              <a:rPr lang="fr" sz="1600" dirty="0" smtClean="0"/>
              <a:t>avis </a:t>
            </a:r>
            <a:endParaRPr lang="fr" sz="16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600" dirty="0"/>
              <a:t>           - communiquer en interne </a:t>
            </a:r>
            <a:r>
              <a:rPr lang="fr" sz="1600" dirty="0" smtClean="0"/>
              <a:t> pour assurer le  </a:t>
            </a:r>
            <a:r>
              <a:rPr lang="fr" sz="1600" dirty="0"/>
              <a:t>rôle du personnel en contact</a:t>
            </a:r>
            <a:endParaRPr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13375" r="5480"/>
          <a:stretch/>
        </p:blipFill>
        <p:spPr bwMode="auto">
          <a:xfrm>
            <a:off x="1899821" y="2840856"/>
            <a:ext cx="4163627" cy="161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7208" y="4477482"/>
            <a:ext cx="18181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https://www.bordeaux-aviation.com/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 fontScale="90000"/>
          </a:bodyPr>
          <a:lstStyle/>
          <a:p>
            <a:r>
              <a:rPr lang="fr-FR" dirty="0" smtClean="0"/>
              <a:t>Pour aller plus loin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80376" y="4730176"/>
            <a:ext cx="8520600" cy="341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/>
          <a:p>
            <a:pPr marL="3619409" indent="0">
              <a:lnSpc>
                <a:spcPct val="71428"/>
              </a:lnSpc>
              <a:spcBef>
                <a:spcPts val="1100"/>
              </a:spcBef>
              <a:buNone/>
            </a:pPr>
            <a:endParaRPr sz="1100" dirty="0">
              <a:solidFill>
                <a:srgbClr val="797A79"/>
              </a:solidFill>
            </a:endParaRPr>
          </a:p>
          <a:p>
            <a:pPr marL="0" indent="0" algn="r">
              <a:spcBef>
                <a:spcPts val="1100"/>
              </a:spcBef>
              <a:buNone/>
            </a:pPr>
            <a:endParaRPr sz="1100" dirty="0">
              <a:solidFill>
                <a:srgbClr val="828282"/>
              </a:solidFill>
            </a:endParaRPr>
          </a:p>
          <a:p>
            <a:pPr marL="3619409" indent="0">
              <a:lnSpc>
                <a:spcPct val="71428"/>
              </a:lnSpc>
              <a:buClr>
                <a:schemeClr val="dk1"/>
              </a:buClr>
              <a:buSzPct val="104761"/>
              <a:buNone/>
            </a:pPr>
            <a:endParaRPr sz="1100" dirty="0">
              <a:solidFill>
                <a:srgbClr val="797A79"/>
              </a:solidFill>
            </a:endParaRPr>
          </a:p>
          <a:p>
            <a:pPr marL="0" indent="0">
              <a:spcBef>
                <a:spcPts val="11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94" y="1299765"/>
            <a:ext cx="2976716" cy="332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6">
      <a:majorFont>
        <a:latin typeface="Brix Slab Bold"/>
        <a:ea typeface=""/>
        <a:cs typeface=""/>
      </a:majorFont>
      <a:minorFont>
        <a:latin typeface="Calibri"/>
        <a:ea typeface=""/>
        <a:cs typeface="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MODELE</Template>
  <TotalTime>827</TotalTime>
  <Words>1328</Words>
  <Application>Microsoft Office PowerPoint</Application>
  <PresentationFormat>Affichage à l'écran (16:9)</PresentationFormat>
  <Paragraphs>135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Rétrospective</vt:lpstr>
      <vt:lpstr> Marketing des activités de service</vt:lpstr>
      <vt:lpstr>Définition</vt:lpstr>
      <vt:lpstr>La servuction est un processus   </vt:lpstr>
      <vt:lpstr>Les adaptations au niveau  de l’offre </vt:lpstr>
      <vt:lpstr>La fleur des services</vt:lpstr>
      <vt:lpstr>Les adaptations  de la politique de prix  </vt:lpstr>
      <vt:lpstr>Les adaptations de la distribution</vt:lpstr>
      <vt:lpstr>Les adaptations de la communication</vt:lpstr>
      <vt:lpstr>Pour aller plus loin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des activités de service</dc:title>
  <dc:creator>catherine madrid</dc:creator>
  <cp:lastModifiedBy>catherine madrid</cp:lastModifiedBy>
  <cp:revision>45</cp:revision>
  <cp:lastPrinted>2024-01-22T14:30:01Z</cp:lastPrinted>
  <dcterms:modified xsi:type="dcterms:W3CDTF">2024-01-26T07:26:45Z</dcterms:modified>
</cp:coreProperties>
</file>