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6858000" cx="9144000"/>
  <p:notesSz cx="6669075" cy="9928225"/>
  <p:embeddedFontLst>
    <p:embeddedFont>
      <p:font typeface="Constantia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7" roundtripDataSignature="AMtx7mjN/XGWVq7Al2b3H3A/rEaeggwO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Constantia-bold.fntdata"/><Relationship Id="rId23" Type="http://schemas.openxmlformats.org/officeDocument/2006/relationships/font" Target="fonts/Constanti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Constantia-boldItalic.fntdata"/><Relationship Id="rId25" Type="http://schemas.openxmlformats.org/officeDocument/2006/relationships/font" Target="fonts/Constantia-italic.fntdata"/><Relationship Id="rId27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777607" y="0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30091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0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1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1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2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2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3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4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51f1f4150d_4_0:notes"/>
          <p:cNvSpPr/>
          <p:nvPr>
            <p:ph idx="2" type="sldImg"/>
          </p:nvPr>
        </p:nvSpPr>
        <p:spPr>
          <a:xfrm>
            <a:off x="912676" y="745415"/>
            <a:ext cx="4843800" cy="3722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51f1f4150d_4_0:notes"/>
          <p:cNvSpPr txBox="1"/>
          <p:nvPr>
            <p:ph idx="1" type="body"/>
          </p:nvPr>
        </p:nvSpPr>
        <p:spPr>
          <a:xfrm>
            <a:off x="666908" y="4715908"/>
            <a:ext cx="5335200" cy="446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fr-FR"/>
              <a:t>Pas de pièges, pas de contrôles surprise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fr-FR"/>
              <a:t>On vous annonce ce que l’on attend de vous et on évalue cesur ce que l’on a annoncé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fr-FR"/>
              <a:t>on est pas dures, sévères ou gentilles …. Si vous avez une de ces impressions, venez échanger avec nous. Pas d’affectif dans la note !!</a:t>
            </a:r>
            <a:endParaRPr/>
          </a:p>
        </p:txBody>
      </p:sp>
      <p:sp>
        <p:nvSpPr>
          <p:cNvPr id="232" name="Google Shape;232;g251f1f4150d_4_0:notes"/>
          <p:cNvSpPr txBox="1"/>
          <p:nvPr>
            <p:ph idx="12" type="sldNum"/>
          </p:nvPr>
        </p:nvSpPr>
        <p:spPr>
          <a:xfrm>
            <a:off x="3777599" y="9430091"/>
            <a:ext cx="2889900" cy="4965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5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5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3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7" name="Google Shape;137;p4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4:notes"/>
          <p:cNvSpPr txBox="1"/>
          <p:nvPr>
            <p:ph idx="12" type="sldNum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5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6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7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8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9:notes"/>
          <p:cNvSpPr/>
          <p:nvPr>
            <p:ph idx="2" type="sldImg"/>
          </p:nvPr>
        </p:nvSpPr>
        <p:spPr>
          <a:xfrm>
            <a:off x="854075" y="744538"/>
            <a:ext cx="496093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7"/>
          <p:cNvSpPr/>
          <p:nvPr/>
        </p:nvSpPr>
        <p:spPr>
          <a:xfrm flipH="1" rot="-10380000">
            <a:off x="3165475" y="1108075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7"/>
          <p:cNvSpPr/>
          <p:nvPr/>
        </p:nvSpPr>
        <p:spPr>
          <a:xfrm flipH="1" rot="-10380000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7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1" name="Google Shape;91;p27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2" name="Google Shape;92;p27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7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27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7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8"/>
          <p:cNvSpPr txBox="1"/>
          <p:nvPr>
            <p:ph idx="1" type="body"/>
          </p:nvPr>
        </p:nvSpPr>
        <p:spPr>
          <a:xfrm rot="5400000">
            <a:off x="2377282" y="15082"/>
            <a:ext cx="4389437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9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9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" type="body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rgbClr val="888888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22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3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4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6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/>
          <p:nvPr/>
        </p:nvSpPr>
        <p:spPr>
          <a:xfrm>
            <a:off x="-9525" y="-7938"/>
            <a:ext cx="9163050" cy="1041401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17"/>
          <p:cNvSpPr/>
          <p:nvPr/>
        </p:nvSpPr>
        <p:spPr>
          <a:xfrm>
            <a:off x="4381500" y="-7938"/>
            <a:ext cx="4762500" cy="638176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1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" type="body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17" name="Google Shape;17;p17"/>
          <p:cNvGrpSpPr/>
          <p:nvPr/>
        </p:nvGrpSpPr>
        <p:grpSpPr>
          <a:xfrm>
            <a:off x="-29327" y="-14808"/>
            <a:ext cx="9198220" cy="1083716"/>
            <a:chOff x="-29322" y="-1971"/>
            <a:chExt cx="9198255" cy="1086266"/>
          </a:xfrm>
        </p:grpSpPr>
        <p:sp>
          <p:nvSpPr>
            <p:cNvPr id="18" name="Google Shape;18;p17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7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/>
          <p:nvPr/>
        </p:nvSpPr>
        <p:spPr>
          <a:xfrm>
            <a:off x="-9525" y="-7938"/>
            <a:ext cx="9163050" cy="1041401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16"/>
          <p:cNvSpPr/>
          <p:nvPr/>
        </p:nvSpPr>
        <p:spPr>
          <a:xfrm>
            <a:off x="4381500" y="-7938"/>
            <a:ext cx="4762500" cy="638176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1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" type="body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1" name="Google Shape;3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3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1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3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34" name="Google Shape;34;p16"/>
          <p:cNvGrpSpPr/>
          <p:nvPr/>
        </p:nvGrpSpPr>
        <p:grpSpPr>
          <a:xfrm>
            <a:off x="-29327" y="-14808"/>
            <a:ext cx="9198220" cy="1083716"/>
            <a:chOff x="-29322" y="-1971"/>
            <a:chExt cx="9198255" cy="1086266"/>
          </a:xfrm>
        </p:grpSpPr>
        <p:sp>
          <p:nvSpPr>
            <p:cNvPr id="35" name="Google Shape;35;p16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6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editionslesliensquiliberent.fr/livre-P%C3%A9dagogie_de_la_transition-686-1-1-0-1.html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"/>
          <p:cNvSpPr txBox="1"/>
          <p:nvPr>
            <p:ph type="ctrTitle"/>
          </p:nvPr>
        </p:nvSpPr>
        <p:spPr>
          <a:xfrm>
            <a:off x="533400" y="548681"/>
            <a:ext cx="7851648" cy="403244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b="0" lang="fr-FR" sz="4000">
                <a:solidFill>
                  <a:srgbClr val="FF0000"/>
                </a:solidFill>
              </a:rPr>
              <a:t>PARCOURS FIL ROUGE : parcours d'acquisition de compétences en marketing par le choix de son objet d'apprentissage et de son rythme d'évaluation.</a:t>
            </a:r>
            <a:r>
              <a:rPr b="0" lang="fr-FR" u="sng">
                <a:solidFill>
                  <a:srgbClr val="FF0000"/>
                </a:solidFill>
              </a:rPr>
              <a:t> </a:t>
            </a:r>
            <a:br>
              <a:rPr b="0" lang="fr-FR" u="sng">
                <a:solidFill>
                  <a:srgbClr val="FF0000"/>
                </a:solidFill>
              </a:rPr>
            </a:br>
            <a:endParaRPr b="0" i="1" u="sng">
              <a:solidFill>
                <a:srgbClr val="FF0000"/>
              </a:solidFill>
            </a:endParaRPr>
          </a:p>
        </p:txBody>
      </p:sp>
      <p:sp>
        <p:nvSpPr>
          <p:cNvPr id="115" name="Google Shape;115;p1"/>
          <p:cNvSpPr txBox="1"/>
          <p:nvPr>
            <p:ph idx="1" type="subTitle"/>
          </p:nvPr>
        </p:nvSpPr>
        <p:spPr>
          <a:xfrm>
            <a:off x="467544" y="3458739"/>
            <a:ext cx="8568878" cy="2376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ts val="4180"/>
              <a:buNone/>
            </a:pPr>
            <a:r>
              <a:t/>
            </a:r>
            <a:endParaRPr sz="4400"/>
          </a:p>
          <a:p>
            <a:pPr indent="0" lvl="0" marL="0" marR="0" rtl="0" algn="r">
              <a:spcBef>
                <a:spcPts val="720"/>
              </a:spcBef>
              <a:spcAft>
                <a:spcPts val="0"/>
              </a:spcAft>
              <a:buSzPts val="3420"/>
              <a:buNone/>
            </a:pPr>
            <a:r>
              <a:rPr lang="fr-FR" sz="3600"/>
              <a:t>Avec Laurence  Chérel, Catherine Madrid</a:t>
            </a:r>
            <a:endParaRPr/>
          </a:p>
        </p:txBody>
      </p:sp>
      <p:sp>
        <p:nvSpPr>
          <p:cNvPr id="116" name="Google Shape;116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17" name="Google Shape;117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D1EAE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539552" y="5670464"/>
            <a:ext cx="8150608" cy="925484"/>
          </a:xfrm>
          <a:custGeom>
            <a:rect b="b" l="l" r="r" t="t"/>
            <a:pathLst>
              <a:path extrusionOk="0" h="553407" w="3588588">
                <a:moveTo>
                  <a:pt x="0" y="294615"/>
                </a:moveTo>
                <a:cubicBezTo>
                  <a:pt x="485954" y="139339"/>
                  <a:pt x="971909" y="-15937"/>
                  <a:pt x="1500996" y="1316"/>
                </a:cubicBezTo>
                <a:cubicBezTo>
                  <a:pt x="2030083" y="18569"/>
                  <a:pt x="2826588" y="306117"/>
                  <a:pt x="3174520" y="398132"/>
                </a:cubicBezTo>
                <a:cubicBezTo>
                  <a:pt x="3522452" y="490147"/>
                  <a:pt x="3555520" y="521777"/>
                  <a:pt x="3588588" y="553407"/>
                </a:cubicBezTo>
              </a:path>
            </a:pathLst>
          </a:cu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"/>
          <p:cNvSpPr txBox="1"/>
          <p:nvPr>
            <p:ph type="title"/>
          </p:nvPr>
        </p:nvSpPr>
        <p:spPr>
          <a:xfrm>
            <a:off x="0" y="0"/>
            <a:ext cx="9252520" cy="11247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000"/>
              <a:t>Soyez actif tout </a:t>
            </a:r>
            <a:r>
              <a:rPr b="1" lang="fr-FR" sz="4000"/>
              <a:t>en respectant </a:t>
            </a:r>
            <a:r>
              <a:rPr lang="fr-FR" sz="4000"/>
              <a:t>les autres :</a:t>
            </a:r>
            <a:endParaRPr sz="3600"/>
          </a:p>
        </p:txBody>
      </p:sp>
      <p:sp>
        <p:nvSpPr>
          <p:cNvPr id="191" name="Google Shape;191;p10"/>
          <p:cNvSpPr txBox="1"/>
          <p:nvPr>
            <p:ph idx="1" type="body"/>
          </p:nvPr>
        </p:nvSpPr>
        <p:spPr>
          <a:xfrm>
            <a:off x="179512" y="1412776"/>
            <a:ext cx="8712968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b="1" lang="fr-FR" u="sng"/>
              <a:t>Règles de fonctionnement de la séance :</a:t>
            </a:r>
            <a:endParaRPr/>
          </a:p>
          <a:p>
            <a:pPr indent="-273050" lvl="0" marL="273050" rtl="0" algn="just">
              <a:spcBef>
                <a:spcPts val="520"/>
              </a:spcBef>
              <a:spcAft>
                <a:spcPts val="0"/>
              </a:spcAft>
              <a:buSzPts val="2470"/>
              <a:buChar char="➢"/>
            </a:pPr>
            <a:r>
              <a:rPr lang="fr-FR"/>
              <a:t>Vous pouvez utiliser un écran connecté  (tablette, smartphone,  ordinateur)</a:t>
            </a:r>
            <a:endParaRPr/>
          </a:p>
          <a:p>
            <a:pPr indent="-273050" lvl="0" marL="273050" rtl="0" algn="just">
              <a:spcBef>
                <a:spcPts val="520"/>
              </a:spcBef>
              <a:spcAft>
                <a:spcPts val="0"/>
              </a:spcAft>
              <a:buSzPts val="2470"/>
              <a:buChar char="➢"/>
            </a:pPr>
            <a:r>
              <a:rPr lang="fr-FR"/>
              <a:t>Vous pouvez échanger avec d’autres apprenants en respectant les règles sanitaires en vigueur</a:t>
            </a:r>
            <a:endParaRPr/>
          </a:p>
          <a:p>
            <a:pPr indent="-273050" lvl="0" marL="273050" rtl="0" algn="just">
              <a:spcBef>
                <a:spcPts val="520"/>
              </a:spcBef>
              <a:spcAft>
                <a:spcPts val="0"/>
              </a:spcAft>
              <a:buSzPts val="2470"/>
              <a:buChar char="➢"/>
            </a:pPr>
            <a:r>
              <a:rPr lang="fr-FR"/>
              <a:t>Vous pouvez changer de place</a:t>
            </a:r>
            <a:endParaRPr/>
          </a:p>
          <a:p>
            <a:pPr indent="-273050" lvl="0" marL="273050" rtl="0" algn="just">
              <a:spcBef>
                <a:spcPts val="520"/>
              </a:spcBef>
              <a:spcAft>
                <a:spcPts val="0"/>
              </a:spcAft>
              <a:buSzPts val="2470"/>
              <a:buChar char="➢"/>
            </a:pPr>
            <a:r>
              <a:rPr lang="fr-FR"/>
              <a:t>Le niveau sonore global ne doit pas déranger : on doit pouvoir s’entendre</a:t>
            </a:r>
            <a:endParaRPr/>
          </a:p>
          <a:p>
            <a:pPr indent="-224790" lvl="0" marL="273050" rtl="0" algn="just">
              <a:spcBef>
                <a:spcPts val="520"/>
              </a:spcBef>
              <a:spcAft>
                <a:spcPts val="0"/>
              </a:spcAft>
              <a:buSzPts val="1710"/>
              <a:buChar char="➢"/>
            </a:pPr>
            <a:r>
              <a:rPr lang="fr-FR"/>
              <a:t>Votre </a:t>
            </a:r>
            <a:r>
              <a:rPr lang="fr-FR"/>
              <a:t>attitude</a:t>
            </a:r>
            <a:r>
              <a:rPr lang="fr-FR"/>
              <a:t> doit rester respectueuse de tous.</a:t>
            </a:r>
            <a:endParaRPr/>
          </a:p>
          <a:p>
            <a:pPr indent="0" lvl="0" marL="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192" name="Google Shape;192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93" name="Google Shape;193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"/>
          <p:cNvSpPr txBox="1"/>
          <p:nvPr>
            <p:ph type="title"/>
          </p:nvPr>
        </p:nvSpPr>
        <p:spPr>
          <a:xfrm>
            <a:off x="457200" y="186100"/>
            <a:ext cx="8229600" cy="1045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Votre évaluation</a:t>
            </a:r>
            <a:endParaRPr/>
          </a:p>
        </p:txBody>
      </p:sp>
      <p:sp>
        <p:nvSpPr>
          <p:cNvPr id="199" name="Google Shape;199;p11"/>
          <p:cNvSpPr txBox="1"/>
          <p:nvPr>
            <p:ph idx="1" type="body"/>
          </p:nvPr>
        </p:nvSpPr>
        <p:spPr>
          <a:xfrm>
            <a:off x="207275" y="1375650"/>
            <a:ext cx="8696400" cy="49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/>
              <a:t>Votre parcours va suivre </a:t>
            </a:r>
            <a:r>
              <a:rPr b="1" lang="fr-FR" sz="2800">
                <a:solidFill>
                  <a:srgbClr val="FF0000"/>
                </a:solidFill>
              </a:rPr>
              <a:t>des étapes organisées </a:t>
            </a:r>
            <a:r>
              <a:rPr b="1" lang="fr-FR" sz="2800"/>
              <a:t>selon une </a:t>
            </a:r>
            <a:r>
              <a:rPr b="1" lang="fr-FR" sz="2800">
                <a:solidFill>
                  <a:srgbClr val="FF0000"/>
                </a:solidFill>
              </a:rPr>
              <a:t>arborescence en quatre niveaux </a:t>
            </a:r>
            <a:r>
              <a:rPr b="1" lang="fr-FR" sz="2800"/>
              <a:t>pour répondre à un cahier des charges précis. </a:t>
            </a:r>
            <a:endParaRPr/>
          </a:p>
        </p:txBody>
      </p:sp>
      <p:sp>
        <p:nvSpPr>
          <p:cNvPr id="200" name="Google Shape;200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201" name="Google Shape;201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202" name="Google Shape;20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664" y="3236916"/>
            <a:ext cx="5336257" cy="3484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"/>
          <p:cNvSpPr txBox="1"/>
          <p:nvPr>
            <p:ph idx="1" type="body"/>
          </p:nvPr>
        </p:nvSpPr>
        <p:spPr>
          <a:xfrm>
            <a:off x="107500" y="1033199"/>
            <a:ext cx="8579400" cy="53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rtl="0" algn="just">
              <a:spcBef>
                <a:spcPts val="0"/>
              </a:spcBef>
              <a:spcAft>
                <a:spcPts val="0"/>
              </a:spcAft>
              <a:buSzPts val="2280"/>
              <a:buChar char="➢"/>
            </a:pPr>
            <a:r>
              <a:rPr b="1" lang="fr-FR" sz="2400"/>
              <a:t>Pour chacun des quatre niveaux, vous mènerez des activités que vous formaliserez dans </a:t>
            </a:r>
            <a:r>
              <a:rPr b="1" lang="fr-FR" sz="2400">
                <a:solidFill>
                  <a:srgbClr val="FF0000"/>
                </a:solidFill>
              </a:rPr>
              <a:t>un D.E. (Document d’Etape) </a:t>
            </a:r>
            <a:r>
              <a:rPr b="1" lang="fr-FR" sz="2400"/>
              <a:t>pour franchir des passages obligés.</a:t>
            </a:r>
            <a:endParaRPr b="1" sz="2400"/>
          </a:p>
          <a:p>
            <a:pPr indent="0" lvl="0" marL="27305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</a:endParaRPr>
          </a:p>
          <a:p>
            <a:pPr indent="0" lvl="0" marL="27305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</a:endParaRPr>
          </a:p>
          <a:p>
            <a:pPr indent="0" lvl="0" marL="27305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4400">
                <a:solidFill>
                  <a:srgbClr val="FFFF00"/>
                </a:solidFill>
              </a:rPr>
              <a:t>⚠</a:t>
            </a:r>
            <a:r>
              <a:rPr b="1" lang="fr-FR" sz="3400">
                <a:solidFill>
                  <a:srgbClr val="FFFF00"/>
                </a:solidFill>
              </a:rPr>
              <a:t> </a:t>
            </a:r>
            <a:r>
              <a:rPr b="1" lang="fr-FR" sz="2400">
                <a:solidFill>
                  <a:srgbClr val="FF0000"/>
                </a:solidFill>
              </a:rPr>
              <a:t>Chaque DE est en lien avec les précédents ! </a:t>
            </a:r>
            <a:endParaRPr/>
          </a:p>
          <a:p>
            <a:pPr indent="0" lvl="0" marL="0" rtl="0" algn="just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t/>
            </a:r>
            <a:endParaRPr b="1" sz="2400">
              <a:solidFill>
                <a:srgbClr val="FF0000"/>
              </a:solidFill>
            </a:endParaRPr>
          </a:p>
          <a:p>
            <a:pPr indent="-273050" lvl="0" marL="273050" rtl="0" algn="just">
              <a:spcBef>
                <a:spcPts val="480"/>
              </a:spcBef>
              <a:spcAft>
                <a:spcPts val="0"/>
              </a:spcAft>
              <a:buSzPts val="2280"/>
              <a:buChar char="➢"/>
            </a:pPr>
            <a:r>
              <a:rPr b="1" lang="fr-FR" sz="2400">
                <a:solidFill>
                  <a:srgbClr val="FF0000"/>
                </a:solidFill>
              </a:rPr>
              <a:t> </a:t>
            </a:r>
            <a:r>
              <a:rPr b="1" lang="fr-FR" sz="2400"/>
              <a:t>Chaque D.E. conduira à l’acquisition de compétences précises. Vous serez alors mis dans la situation d’un chef de produit junior !</a:t>
            </a:r>
            <a:endParaRPr sz="2400"/>
          </a:p>
          <a:p>
            <a:pPr indent="-116204" lvl="0" marL="27305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208" name="Google Shape;208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209" name="Google Shape;209;p1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"/>
          <p:cNvSpPr txBox="1"/>
          <p:nvPr>
            <p:ph type="title"/>
          </p:nvPr>
        </p:nvSpPr>
        <p:spPr>
          <a:xfrm>
            <a:off x="457200" y="159050"/>
            <a:ext cx="82296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Mon parcours</a:t>
            </a:r>
            <a:endParaRPr/>
          </a:p>
        </p:txBody>
      </p:sp>
      <p:sp>
        <p:nvSpPr>
          <p:cNvPr id="215" name="Google Shape;215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216" name="Google Shape;216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217" name="Google Shape;21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200" y="1136625"/>
            <a:ext cx="5975650" cy="392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10450" y="5163193"/>
            <a:ext cx="3775974" cy="1089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9" name="Google Shape;219;p13"/>
          <p:cNvCxnSpPr/>
          <p:nvPr/>
        </p:nvCxnSpPr>
        <p:spPr>
          <a:xfrm>
            <a:off x="2496275" y="3772800"/>
            <a:ext cx="2883900" cy="20637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"/>
          <p:cNvSpPr txBox="1"/>
          <p:nvPr>
            <p:ph type="title"/>
          </p:nvPr>
        </p:nvSpPr>
        <p:spPr>
          <a:xfrm>
            <a:off x="457200" y="404664"/>
            <a:ext cx="8229600" cy="108012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rgbClr val="01303D"/>
                </a:solidFill>
              </a:rPr>
              <a:t>Soyez actif dans votre évaluation : </a:t>
            </a:r>
            <a:br>
              <a:rPr b="1" lang="fr-FR" sz="3200">
                <a:solidFill>
                  <a:srgbClr val="01303D"/>
                </a:solidFill>
              </a:rPr>
            </a:br>
            <a:r>
              <a:rPr b="1" lang="fr-FR" sz="3200">
                <a:solidFill>
                  <a:srgbClr val="01303D"/>
                </a:solidFill>
              </a:rPr>
              <a:t>choisissez votre parcours</a:t>
            </a:r>
            <a:endParaRPr sz="3200"/>
          </a:p>
        </p:txBody>
      </p:sp>
      <p:sp>
        <p:nvSpPr>
          <p:cNvPr id="225" name="Google Shape;225;p14"/>
          <p:cNvSpPr txBox="1"/>
          <p:nvPr>
            <p:ph idx="1" type="body"/>
          </p:nvPr>
        </p:nvSpPr>
        <p:spPr>
          <a:xfrm>
            <a:off x="457200" y="1847849"/>
            <a:ext cx="8229600" cy="447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rtl="0" algn="l">
              <a:spcBef>
                <a:spcPts val="0"/>
              </a:spcBef>
              <a:spcAft>
                <a:spcPts val="0"/>
              </a:spcAft>
              <a:buSzPts val="2470"/>
              <a:buChar char="➢"/>
            </a:pPr>
            <a:r>
              <a:rPr lang="fr-FR"/>
              <a:t>Dans ce niveau débutant :</a:t>
            </a:r>
            <a:endParaRPr/>
          </a:p>
          <a:p>
            <a:pPr indent="-246062" lvl="1" marL="639762" rtl="0" algn="l">
              <a:spcBef>
                <a:spcPts val="480"/>
              </a:spcBef>
              <a:spcAft>
                <a:spcPts val="0"/>
              </a:spcAft>
              <a:buSzPts val="2040"/>
              <a:buChar char="○"/>
            </a:pPr>
            <a:r>
              <a:rPr lang="fr-FR"/>
              <a:t>Parcours accompagné : remise régulière DE avec retour de correction sur erreurs jusqu’à “niveau suffisant”</a:t>
            </a:r>
            <a:endParaRPr/>
          </a:p>
          <a:p>
            <a:pPr indent="0" lvl="0" marL="639762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46062" lvl="1" marL="639763" rtl="0" algn="l">
              <a:spcBef>
                <a:spcPts val="480"/>
              </a:spcBef>
              <a:spcAft>
                <a:spcPts val="0"/>
              </a:spcAft>
              <a:buSzPts val="2040"/>
              <a:buChar char="○"/>
            </a:pPr>
            <a:r>
              <a:rPr lang="fr-FR"/>
              <a:t>Parcours libre : une seule remise à une date limite</a:t>
            </a:r>
            <a:endParaRPr/>
          </a:p>
          <a:p>
            <a:pPr indent="0" lvl="2" marL="668337" rtl="0" algn="l">
              <a:spcBef>
                <a:spcPts val="420"/>
              </a:spcBef>
              <a:spcAft>
                <a:spcPts val="0"/>
              </a:spcAft>
              <a:buSzPts val="1470"/>
              <a:buNone/>
            </a:pPr>
            <a:r>
              <a:rPr lang="fr-FR"/>
              <a:t>	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70"/>
              <a:buFont typeface="Arial"/>
              <a:buNone/>
            </a:pPr>
            <a:r>
              <a:t/>
            </a:r>
            <a:endParaRPr/>
          </a:p>
          <a:p>
            <a:pPr indent="0" lvl="2" marL="668337" rtl="0" algn="l">
              <a:spcBef>
                <a:spcPts val="420"/>
              </a:spcBef>
              <a:spcAft>
                <a:spcPts val="0"/>
              </a:spcAft>
              <a:buSzPts val="1470"/>
              <a:buNone/>
            </a:pPr>
            <a:r>
              <a:rPr lang="fr-FR"/>
              <a:t> </a:t>
            </a:r>
            <a:endParaRPr/>
          </a:p>
        </p:txBody>
      </p:sp>
      <p:sp>
        <p:nvSpPr>
          <p:cNvPr id="226" name="Google Shape;226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227" name="Google Shape;227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228" name="Google Shape;228;p14"/>
          <p:cNvPicPr preferRelativeResize="0"/>
          <p:nvPr/>
        </p:nvPicPr>
        <p:blipFill rotWithShape="1">
          <a:blip r:embed="rId3">
            <a:alphaModFix/>
          </a:blip>
          <a:srcRect b="15776" l="2106" r="2564" t="13028"/>
          <a:stretch/>
        </p:blipFill>
        <p:spPr>
          <a:xfrm>
            <a:off x="173988" y="4375150"/>
            <a:ext cx="8796026" cy="1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51f1f4150d_4_0"/>
          <p:cNvSpPr txBox="1"/>
          <p:nvPr>
            <p:ph type="title"/>
          </p:nvPr>
        </p:nvSpPr>
        <p:spPr>
          <a:xfrm>
            <a:off x="457200" y="0"/>
            <a:ext cx="8229600" cy="11895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Pour conclure</a:t>
            </a:r>
            <a:endParaRPr/>
          </a:p>
        </p:txBody>
      </p:sp>
      <p:sp>
        <p:nvSpPr>
          <p:cNvPr id="235" name="Google Shape;235;g251f1f4150d_4_0"/>
          <p:cNvSpPr txBox="1"/>
          <p:nvPr>
            <p:ph idx="1" type="body"/>
          </p:nvPr>
        </p:nvSpPr>
        <p:spPr>
          <a:xfrm>
            <a:off x="0" y="1402625"/>
            <a:ext cx="8975700" cy="4921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718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10"/>
              <a:buChar char="➢"/>
            </a:pPr>
            <a:r>
              <a:rPr lang="fr-FR"/>
              <a:t>S</a:t>
            </a:r>
            <a:r>
              <a:rPr lang="fr-FR"/>
              <a:t>avoir : les ressources théoriques disponibles en ligne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718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10"/>
              <a:buChar char="➢"/>
            </a:pPr>
            <a:r>
              <a:rPr lang="fr-FR"/>
              <a:t>Savoir trouver le savoir : naviguer avec logique sur le site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718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10"/>
              <a:buChar char="➢"/>
            </a:pPr>
            <a:r>
              <a:rPr lang="fr-FR"/>
              <a:t>Savoir mobiliser le savoir : construire chaque DE du parcours en lien avec les précédents les DE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718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10"/>
              <a:buChar char="➢"/>
            </a:pPr>
            <a:r>
              <a:rPr lang="fr-FR"/>
              <a:t>Savoir le transformer en capacités à agir : valider des compétences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Renouard C. et al.,  Pédagogie de la transition p 30</a:t>
            </a:r>
            <a:r>
              <a:rPr lang="fr-FR" sz="1400">
                <a:latin typeface="Arial"/>
                <a:ea typeface="Arial"/>
                <a:cs typeface="Arial"/>
                <a:sym typeface="Arial"/>
              </a:rPr>
              <a:t>, 2022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g251f1f4150d_4_0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"/>
          <p:cNvSpPr txBox="1"/>
          <p:nvPr>
            <p:ph idx="1" type="body"/>
          </p:nvPr>
        </p:nvSpPr>
        <p:spPr>
          <a:xfrm>
            <a:off x="232012" y="1935163"/>
            <a:ext cx="8732476" cy="43741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fr-FR"/>
              <a:t>Le mail :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SzPts val="2470"/>
              <a:buNone/>
            </a:pPr>
            <a:r>
              <a:rPr lang="fr-FR"/>
              <a:t>	</a:t>
            </a:r>
            <a:r>
              <a:rPr lang="fr-FR" sz="4400"/>
              <a:t>methodepfr@u-bordeaux.fr</a:t>
            </a:r>
            <a:endParaRPr sz="44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242" name="Google Shape;242;p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243" name="Google Shape;243;p1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"/>
          <p:cNvSpPr txBox="1"/>
          <p:nvPr>
            <p:ph type="title"/>
          </p:nvPr>
        </p:nvSpPr>
        <p:spPr>
          <a:xfrm>
            <a:off x="318362" y="-11"/>
            <a:ext cx="8507400" cy="12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Votre produit :</a:t>
            </a:r>
            <a:endParaRPr/>
          </a:p>
        </p:txBody>
      </p:sp>
      <p:sp>
        <p:nvSpPr>
          <p:cNvPr id="124" name="Google Shape;124;p2"/>
          <p:cNvSpPr txBox="1"/>
          <p:nvPr>
            <p:ph idx="1" type="body"/>
          </p:nvPr>
        </p:nvSpPr>
        <p:spPr>
          <a:xfrm>
            <a:off x="271115" y="1320678"/>
            <a:ext cx="8363400" cy="37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rtl="0" algn="just">
              <a:spcBef>
                <a:spcPts val="0"/>
              </a:spcBef>
              <a:spcAft>
                <a:spcPts val="0"/>
              </a:spcAft>
              <a:buSzPts val="2660"/>
              <a:buChar char="➢"/>
            </a:pPr>
            <a:r>
              <a:rPr lang="fr-FR" sz="2800"/>
              <a:t>Votre parcours d’apprentissage et d’évaluation en marketing consiste à analyser le contexte commercial puis de concevoir la stratégie commerciale de lancement d’un nouveau bien ou service. </a:t>
            </a:r>
            <a:endParaRPr/>
          </a:p>
        </p:txBody>
      </p:sp>
      <p:sp>
        <p:nvSpPr>
          <p:cNvPr id="125" name="Google Shape;125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26" name="Google Shape;126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27" name="Google Shape;127;p2"/>
          <p:cNvPicPr preferRelativeResize="0"/>
          <p:nvPr/>
        </p:nvPicPr>
        <p:blipFill rotWithShape="1">
          <a:blip r:embed="rId3">
            <a:alphaModFix/>
          </a:blip>
          <a:srcRect b="0" l="0" r="0" t="19929"/>
          <a:stretch/>
        </p:blipFill>
        <p:spPr>
          <a:xfrm>
            <a:off x="1949625" y="3429000"/>
            <a:ext cx="5858699" cy="260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fr-FR">
                <a:solidFill>
                  <a:schemeClr val="lt1"/>
                </a:solidFill>
              </a:rPr>
              <a:t>Les principes de votre parcours  :</a:t>
            </a:r>
            <a:endParaRPr/>
          </a:p>
          <a:p>
            <a:pPr indent="0" lvl="0" marL="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66700" lvl="0" marL="273050" rtl="0" algn="just">
              <a:spcBef>
                <a:spcPts val="520"/>
              </a:spcBef>
              <a:spcAft>
                <a:spcPts val="0"/>
              </a:spcAft>
              <a:buSzPts val="2370"/>
              <a:buChar char="➢"/>
            </a:pPr>
            <a:r>
              <a:rPr lang="fr-FR" sz="2500">
                <a:solidFill>
                  <a:schemeClr val="lt1"/>
                </a:solidFill>
              </a:rPr>
              <a:t>Ton PFR tu le choisiras pour l’aimer et pour travailler avec plus de plaisir sur la route du marketing</a:t>
            </a:r>
            <a:endParaRPr sz="2500"/>
          </a:p>
          <a:p>
            <a:pPr indent="0" lvl="0" marL="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sz="2500">
              <a:solidFill>
                <a:schemeClr val="lt1"/>
              </a:solidFill>
            </a:endParaRPr>
          </a:p>
          <a:p>
            <a:pPr indent="-266700" lvl="0" marL="273050" rtl="0" algn="just">
              <a:spcBef>
                <a:spcPts val="520"/>
              </a:spcBef>
              <a:spcAft>
                <a:spcPts val="0"/>
              </a:spcAft>
              <a:buSzPts val="2370"/>
              <a:buChar char="➢"/>
            </a:pPr>
            <a:r>
              <a:rPr lang="fr-FR" sz="2500">
                <a:solidFill>
                  <a:schemeClr val="lt1"/>
                </a:solidFill>
              </a:rPr>
              <a:t>A ton rythme d’apprentissage, tu conduiras en respectant les limitations du planning</a:t>
            </a:r>
            <a:endParaRPr sz="2500">
              <a:solidFill>
                <a:schemeClr val="lt1"/>
              </a:solidFill>
            </a:endParaRPr>
          </a:p>
          <a:p>
            <a:pPr indent="0" lvl="0" marL="273050" rtl="0" algn="just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1"/>
              </a:solidFill>
            </a:endParaRPr>
          </a:p>
          <a:p>
            <a:pPr indent="-266700" lvl="0" marL="273050" rtl="0" algn="just">
              <a:spcBef>
                <a:spcPts val="520"/>
              </a:spcBef>
              <a:spcAft>
                <a:spcPts val="0"/>
              </a:spcAft>
              <a:buSzPts val="2370"/>
              <a:buChar char="➢"/>
            </a:pPr>
            <a:r>
              <a:rPr lang="fr-FR" sz="2500">
                <a:solidFill>
                  <a:schemeClr val="lt1"/>
                </a:solidFill>
              </a:rPr>
              <a:t>Un étudiant savant, tu ne deviendras pas </a:t>
            </a:r>
            <a:endParaRPr sz="2500">
              <a:solidFill>
                <a:schemeClr val="lt1"/>
              </a:solidFill>
            </a:endParaRPr>
          </a:p>
          <a:p>
            <a:pPr indent="0" lvl="0" marL="273050" rtl="0" algn="just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1"/>
              </a:solidFill>
            </a:endParaRPr>
          </a:p>
          <a:p>
            <a:pPr indent="-266700" lvl="0" marL="273050" rtl="0" algn="just">
              <a:spcBef>
                <a:spcPts val="520"/>
              </a:spcBef>
              <a:spcAft>
                <a:spcPts val="0"/>
              </a:spcAft>
              <a:buSzPts val="2370"/>
              <a:buChar char="➢"/>
            </a:pPr>
            <a:r>
              <a:rPr lang="fr-FR" sz="2500">
                <a:solidFill>
                  <a:schemeClr val="lt1"/>
                </a:solidFill>
              </a:rPr>
              <a:t>Un étudiant </a:t>
            </a:r>
            <a:r>
              <a:rPr b="1" lang="fr-FR" sz="2500">
                <a:solidFill>
                  <a:schemeClr val="lt1"/>
                </a:solidFill>
              </a:rPr>
              <a:t>compétent</a:t>
            </a:r>
            <a:r>
              <a:rPr lang="fr-FR" sz="2500">
                <a:solidFill>
                  <a:schemeClr val="lt1"/>
                </a:solidFill>
              </a:rPr>
              <a:t>, tu seras </a:t>
            </a:r>
            <a:endParaRPr sz="2500">
              <a:solidFill>
                <a:schemeClr val="lt1"/>
              </a:solidFill>
            </a:endParaRPr>
          </a:p>
          <a:p>
            <a:pPr indent="-239712" lvl="1" marL="639763" rtl="0" algn="just">
              <a:spcBef>
                <a:spcPts val="480"/>
              </a:spcBef>
              <a:spcAft>
                <a:spcPts val="0"/>
              </a:spcAft>
              <a:buSzPts val="1940"/>
              <a:buChar char="○"/>
            </a:pPr>
            <a:r>
              <a:rPr lang="fr-FR" sz="2300">
                <a:solidFill>
                  <a:schemeClr val="lt1"/>
                </a:solidFill>
              </a:rPr>
              <a:t>C’est pour l’appliquer que tu comprendras les ressources à ta disposition en ligne,</a:t>
            </a:r>
            <a:endParaRPr sz="2300">
              <a:solidFill>
                <a:schemeClr val="lt1"/>
              </a:solidFill>
            </a:endParaRPr>
          </a:p>
          <a:p>
            <a:pPr indent="-239712" lvl="1" marL="639763" rtl="0" algn="just">
              <a:spcBef>
                <a:spcPts val="480"/>
              </a:spcBef>
              <a:spcAft>
                <a:spcPts val="0"/>
              </a:spcAft>
              <a:buSzPts val="1940"/>
              <a:buChar char="○"/>
            </a:pPr>
            <a:r>
              <a:rPr lang="fr-FR" sz="2300">
                <a:solidFill>
                  <a:schemeClr val="lt1"/>
                </a:solidFill>
              </a:rPr>
              <a:t>Des notes tu auras pour refléter tes compétences ainsi acquises</a:t>
            </a:r>
            <a:endParaRPr sz="2300"/>
          </a:p>
          <a:p>
            <a:pPr indent="-116522" lvl="1" marL="639763" rtl="0" algn="just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 sz="2300">
              <a:solidFill>
                <a:schemeClr val="lt1"/>
              </a:solidFill>
            </a:endParaRPr>
          </a:p>
          <a:p>
            <a:pPr indent="-266700" lvl="0" marL="273050" rtl="0" algn="just">
              <a:spcBef>
                <a:spcPts val="520"/>
              </a:spcBef>
              <a:spcAft>
                <a:spcPts val="0"/>
              </a:spcAft>
              <a:buSzPts val="2370"/>
              <a:buChar char="➢"/>
            </a:pPr>
            <a:r>
              <a:rPr lang="fr-FR" sz="2500">
                <a:solidFill>
                  <a:schemeClr val="lt1"/>
                </a:solidFill>
              </a:rPr>
              <a:t>Les anciens étudiants, tu consulteras mais seras prudent !!! </a:t>
            </a:r>
            <a:endParaRPr sz="2500"/>
          </a:p>
          <a:p>
            <a:pPr indent="-116204" lvl="0" marL="2730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133" name="Google Shape;133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34" name="Google Shape;134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"/>
          <p:cNvSpPr txBox="1"/>
          <p:nvPr>
            <p:ph type="ctrTitle"/>
          </p:nvPr>
        </p:nvSpPr>
        <p:spPr>
          <a:xfrm>
            <a:off x="144200" y="0"/>
            <a:ext cx="8748300" cy="148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4500"/>
              <a:buFont typeface="Calibri"/>
              <a:buNone/>
            </a:pPr>
            <a:r>
              <a:rPr b="0" lang="fr-FR" sz="4500">
                <a:solidFill>
                  <a:srgbClr val="0B5394"/>
                </a:solidFill>
              </a:rPr>
              <a:t>🚩</a:t>
            </a:r>
            <a:r>
              <a:rPr b="0" lang="fr-FR" sz="4500">
                <a:solidFill>
                  <a:srgbClr val="0B5394"/>
                </a:solidFill>
              </a:rPr>
              <a:t>L</a:t>
            </a:r>
            <a:r>
              <a:rPr b="0" lang="fr-FR" sz="4500">
                <a:solidFill>
                  <a:srgbClr val="0B5394"/>
                </a:solidFill>
              </a:rPr>
              <a:t>e cours est indispensable, c’est vous qui le préparez ! </a:t>
            </a:r>
            <a:endParaRPr/>
          </a:p>
        </p:txBody>
      </p:sp>
      <p:sp>
        <p:nvSpPr>
          <p:cNvPr id="141" name="Google Shape;141;p4"/>
          <p:cNvSpPr txBox="1"/>
          <p:nvPr>
            <p:ph idx="1" type="subTitle"/>
          </p:nvPr>
        </p:nvSpPr>
        <p:spPr>
          <a:xfrm>
            <a:off x="107950" y="1628775"/>
            <a:ext cx="8985000" cy="4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2755"/>
              <a:buNone/>
            </a:pPr>
            <a:r>
              <a:rPr lang="fr-FR" sz="2900"/>
              <a:t>En fonction de votre mode d’apprentissage personnel :</a:t>
            </a:r>
            <a:endParaRPr/>
          </a:p>
          <a:p>
            <a:pPr indent="-156527" lvl="1" marL="457200" rtl="0" algn="l">
              <a:spcBef>
                <a:spcPts val="580"/>
              </a:spcBef>
              <a:spcAft>
                <a:spcPts val="0"/>
              </a:spcAft>
              <a:buSzPts val="2465"/>
              <a:buFont typeface="Constantia"/>
              <a:buChar char="-"/>
            </a:pPr>
            <a:r>
              <a:rPr lang="fr-FR" sz="2900"/>
              <a:t> en visionnant les présentations audiovisuelles en ligne,</a:t>
            </a:r>
            <a:endParaRPr/>
          </a:p>
          <a:p>
            <a:pPr indent="-156527" lvl="1" marL="457200" rtl="0" algn="l">
              <a:spcBef>
                <a:spcPts val="580"/>
              </a:spcBef>
              <a:spcAft>
                <a:spcPts val="0"/>
              </a:spcAft>
              <a:buSzPts val="2465"/>
              <a:buFont typeface="Constantia"/>
              <a:buChar char="-"/>
            </a:pPr>
            <a:r>
              <a:rPr lang="fr-FR" sz="2900"/>
              <a:t> en consultant les diaporamas,</a:t>
            </a:r>
            <a:endParaRPr/>
          </a:p>
          <a:p>
            <a:pPr indent="-156527" lvl="1" marL="457200" rtl="0" algn="l">
              <a:spcBef>
                <a:spcPts val="580"/>
              </a:spcBef>
              <a:spcAft>
                <a:spcPts val="0"/>
              </a:spcAft>
              <a:buSzPts val="2465"/>
              <a:buFont typeface="Constantia"/>
              <a:buChar char="-"/>
            </a:pPr>
            <a:r>
              <a:rPr lang="fr-FR" sz="2900"/>
              <a:t> en prenant vos propres notes ou en annotant un document imprimé,</a:t>
            </a:r>
            <a:endParaRPr/>
          </a:p>
          <a:p>
            <a:pPr indent="-156527" lvl="1" marL="457200" rtl="0" algn="l">
              <a:spcBef>
                <a:spcPts val="580"/>
              </a:spcBef>
              <a:spcAft>
                <a:spcPts val="0"/>
              </a:spcAft>
              <a:buSzPts val="2465"/>
              <a:buFont typeface="Constantia"/>
              <a:buChar char="-"/>
            </a:pPr>
            <a:r>
              <a:rPr lang="fr-FR" sz="2900"/>
              <a:t> en profitant de quiz d’auto-évaluation,</a:t>
            </a:r>
            <a:endParaRPr sz="2900"/>
          </a:p>
          <a:p>
            <a:pPr indent="-156527" lvl="1" marL="457200" rtl="0" algn="l">
              <a:spcBef>
                <a:spcPts val="580"/>
              </a:spcBef>
              <a:spcAft>
                <a:spcPts val="0"/>
              </a:spcAft>
              <a:buSzPts val="2465"/>
              <a:buFont typeface="Constantia"/>
              <a:buChar char="-"/>
            </a:pPr>
            <a:r>
              <a:rPr b="1" lang="fr-FR" sz="2900">
                <a:solidFill>
                  <a:srgbClr val="FF0000"/>
                </a:solidFill>
              </a:rPr>
              <a:t> à votre rythme.</a:t>
            </a:r>
            <a:endParaRPr b="1" sz="2900">
              <a:solidFill>
                <a:srgbClr val="FF0000"/>
              </a:solidFill>
            </a:endParaRPr>
          </a:p>
          <a:p>
            <a:pPr indent="0" lvl="2" marL="914400" rtl="0" algn="l">
              <a:spcBef>
                <a:spcPts val="560"/>
              </a:spcBef>
              <a:spcAft>
                <a:spcPts val="0"/>
              </a:spcAft>
              <a:buSzPts val="1960"/>
              <a:buFont typeface="Constantia"/>
              <a:buNone/>
            </a:pPr>
            <a:r>
              <a:t/>
            </a:r>
            <a:endParaRPr sz="2800"/>
          </a:p>
          <a:p>
            <a:pPr indent="0" lvl="0" marL="0" marR="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520"/>
              </a:spcBef>
              <a:spcAft>
                <a:spcPts val="0"/>
              </a:spcAft>
              <a:buSzPts val="2470"/>
              <a:buFont typeface="Constantia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520"/>
              </a:spcBef>
              <a:spcAft>
                <a:spcPts val="0"/>
              </a:spcAft>
              <a:buSzPts val="2470"/>
              <a:buFont typeface="Constantia"/>
              <a:buNone/>
            </a:pPr>
            <a:r>
              <a:t/>
            </a:r>
            <a:endParaRPr/>
          </a:p>
        </p:txBody>
      </p:sp>
      <p:sp>
        <p:nvSpPr>
          <p:cNvPr id="142" name="Google Shape;142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r>
              <a:rPr b="0" i="0" lang="fr-F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Laurence Chérel - Catherine Madrid</a:t>
            </a:r>
            <a:endParaRPr/>
          </a:p>
        </p:txBody>
      </p:sp>
      <p:sp>
        <p:nvSpPr>
          <p:cNvPr id="143" name="Google Shape;143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D1EAE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"/>
          <p:cNvSpPr txBox="1"/>
          <p:nvPr>
            <p:ph type="title"/>
          </p:nvPr>
        </p:nvSpPr>
        <p:spPr>
          <a:xfrm>
            <a:off x="107950" y="0"/>
            <a:ext cx="9036000" cy="681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500"/>
              <a:t>Vous allez progresser pour …</a:t>
            </a:r>
            <a:endParaRPr/>
          </a:p>
        </p:txBody>
      </p:sp>
      <p:sp>
        <p:nvSpPr>
          <p:cNvPr id="149" name="Google Shape;149;p5"/>
          <p:cNvSpPr txBox="1"/>
          <p:nvPr>
            <p:ph idx="1" type="body"/>
          </p:nvPr>
        </p:nvSpPr>
        <p:spPr>
          <a:xfrm>
            <a:off x="107950" y="861975"/>
            <a:ext cx="8856600" cy="5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 u="sng"/>
              <a:t>Apprendre</a:t>
            </a:r>
            <a:r>
              <a:rPr b="1" lang="fr-FR" sz="2800" u="sng"/>
              <a:t> à apprendre </a:t>
            </a:r>
            <a:r>
              <a:rPr b="1" lang="fr-FR" sz="2800"/>
              <a:t>:</a:t>
            </a:r>
            <a:endParaRPr/>
          </a:p>
          <a:p>
            <a:pPr indent="-406400" lvl="0" marL="457200" rtl="0" algn="l">
              <a:spcBef>
                <a:spcPts val="560"/>
              </a:spcBef>
              <a:spcAft>
                <a:spcPts val="0"/>
              </a:spcAft>
              <a:buSzPts val="2800"/>
              <a:buChar char="➢"/>
            </a:pPr>
            <a:r>
              <a:rPr lang="fr-FR" sz="2800"/>
              <a:t>Apprendre à vous </a:t>
            </a:r>
            <a:r>
              <a:rPr lang="fr-FR" sz="2800"/>
              <a:t>connaître</a:t>
            </a:r>
            <a:r>
              <a:rPr lang="fr-FR" sz="2800"/>
              <a:t> pour gérer votre apprentissage</a:t>
            </a:r>
            <a:endParaRPr/>
          </a:p>
          <a:p>
            <a:pPr indent="-406400" lvl="0" marL="914400" rtl="0" algn="l">
              <a:spcBef>
                <a:spcPts val="0"/>
              </a:spcBef>
              <a:spcAft>
                <a:spcPts val="0"/>
              </a:spcAft>
              <a:buSzPts val="2800"/>
              <a:buChar char="➢"/>
            </a:pPr>
            <a:r>
              <a:rPr lang="fr-FR" sz="2800"/>
              <a:t> Identifier et mémoriser  les notions clés pour pouvoir les appliquer. </a:t>
            </a:r>
            <a:endParaRPr sz="2800"/>
          </a:p>
          <a:p>
            <a:pPr indent="-406400" lvl="0" marL="914400" rtl="0" algn="l">
              <a:spcBef>
                <a:spcPts val="0"/>
              </a:spcBef>
              <a:spcAft>
                <a:spcPts val="0"/>
              </a:spcAft>
              <a:buSzPts val="2800"/>
              <a:buChar char="➢"/>
            </a:pPr>
            <a:r>
              <a:rPr lang="fr-FR" sz="2800"/>
              <a:t>(Pour aujourd’hui : qu’avez-vous retenu ????)</a:t>
            </a:r>
            <a:endParaRPr sz="2800"/>
          </a:p>
          <a:p>
            <a:pPr indent="-94932" lvl="1" marL="639763" rtl="0" algn="l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b="1" lang="fr-FR" sz="2800" u="sng"/>
              <a:t>Savoir rechercher et citer les informations </a:t>
            </a:r>
            <a:r>
              <a:rPr lang="fr-FR" sz="2800"/>
              <a:t>dont vous avez besoin pour appliquer les ressources au produit que vous aurez imaginé vous-même. (en lien avec la ressource « Etudes marketing »).</a:t>
            </a:r>
            <a:endParaRPr sz="28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50" name="Google Shape;150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51" name="Google Shape;151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45C7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4617B"/>
            </a:gs>
            <a:gs pos="6000">
              <a:srgbClr val="04617B"/>
            </a:gs>
            <a:gs pos="24001">
              <a:srgbClr val="F4FFFF"/>
            </a:gs>
            <a:gs pos="100000">
              <a:srgbClr val="4D7278"/>
            </a:gs>
          </a:gsLst>
          <a:lin ang="2700000" scaled="0"/>
        </a:gra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/>
          <p:nvPr>
            <p:ph type="title"/>
          </p:nvPr>
        </p:nvSpPr>
        <p:spPr>
          <a:xfrm>
            <a:off x="179388" y="188913"/>
            <a:ext cx="8713787" cy="14398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/>
              <a:t>Contenu d’une séance</a:t>
            </a:r>
            <a:endParaRPr b="1"/>
          </a:p>
        </p:txBody>
      </p:sp>
      <p:sp>
        <p:nvSpPr>
          <p:cNvPr id="157" name="Google Shape;157;p6"/>
          <p:cNvSpPr txBox="1"/>
          <p:nvPr>
            <p:ph idx="1" type="body"/>
          </p:nvPr>
        </p:nvSpPr>
        <p:spPr>
          <a:xfrm>
            <a:off x="179400" y="2042525"/>
            <a:ext cx="8964600" cy="44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rtl="0" algn="just">
              <a:spcBef>
                <a:spcPts val="0"/>
              </a:spcBef>
              <a:spcAft>
                <a:spcPts val="0"/>
              </a:spcAft>
              <a:buSzPts val="2660"/>
              <a:buChar char="➢"/>
            </a:pPr>
            <a:r>
              <a:rPr lang="fr-FR" sz="2800">
                <a:solidFill>
                  <a:schemeClr val="lt1"/>
                </a:solidFill>
              </a:rPr>
              <a:t>Debrief du cours selon vos questions</a:t>
            </a:r>
            <a:endParaRPr sz="2800">
              <a:solidFill>
                <a:schemeClr val="lt1"/>
              </a:solidFill>
            </a:endParaRPr>
          </a:p>
          <a:p>
            <a:pPr indent="0" lvl="0" marL="0" rtl="0" algn="just">
              <a:spcBef>
                <a:spcPts val="560"/>
              </a:spcBef>
              <a:spcAft>
                <a:spcPts val="0"/>
              </a:spcAft>
              <a:buSzPts val="266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  <a:p>
            <a:pPr indent="-273050" lvl="0" marL="273050" rtl="0" algn="just">
              <a:spcBef>
                <a:spcPts val="560"/>
              </a:spcBef>
              <a:spcAft>
                <a:spcPts val="0"/>
              </a:spcAft>
              <a:buSzPts val="2660"/>
              <a:buChar char="➢"/>
            </a:pPr>
            <a:r>
              <a:rPr b="1" lang="fr-FR" sz="2800">
                <a:solidFill>
                  <a:schemeClr val="lt1"/>
                </a:solidFill>
              </a:rPr>
              <a:t>Application personnelle </a:t>
            </a:r>
            <a:r>
              <a:rPr lang="fr-FR" sz="2800">
                <a:solidFill>
                  <a:schemeClr val="lt1"/>
                </a:solidFill>
              </a:rPr>
              <a:t>du cours au </a:t>
            </a:r>
            <a:r>
              <a:rPr b="1" lang="fr-FR" sz="2800">
                <a:solidFill>
                  <a:schemeClr val="lt1"/>
                </a:solidFill>
              </a:rPr>
              <a:t>P</a:t>
            </a:r>
            <a:r>
              <a:rPr lang="fr-FR" sz="2800">
                <a:solidFill>
                  <a:schemeClr val="lt1"/>
                </a:solidFill>
              </a:rPr>
              <a:t>roduit </a:t>
            </a:r>
            <a:r>
              <a:rPr b="1" lang="fr-FR" sz="2800">
                <a:solidFill>
                  <a:schemeClr val="lt1"/>
                </a:solidFill>
              </a:rPr>
              <a:t>F</a:t>
            </a:r>
            <a:r>
              <a:rPr lang="fr-FR" sz="2800">
                <a:solidFill>
                  <a:schemeClr val="lt1"/>
                </a:solidFill>
              </a:rPr>
              <a:t>il </a:t>
            </a:r>
            <a:r>
              <a:rPr b="1" lang="fr-FR" sz="2800">
                <a:solidFill>
                  <a:schemeClr val="lt1"/>
                </a:solidFill>
              </a:rPr>
              <a:t>R</a:t>
            </a:r>
            <a:r>
              <a:rPr lang="fr-FR" sz="2800">
                <a:solidFill>
                  <a:schemeClr val="lt1"/>
                </a:solidFill>
              </a:rPr>
              <a:t>ouge </a:t>
            </a:r>
            <a:endParaRPr sz="2800">
              <a:solidFill>
                <a:schemeClr val="lt1"/>
              </a:solidFill>
            </a:endParaRPr>
          </a:p>
          <a:p>
            <a:pPr indent="0" lvl="0" marL="273050" rtl="0" algn="just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  <a:p>
            <a:pPr indent="-333375" lvl="0" marL="273050" rtl="0" algn="just"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2660"/>
              <a:buChar char="➢"/>
            </a:pPr>
            <a:r>
              <a:rPr lang="fr-FR" sz="2800"/>
              <a:t>Suivi individuel d’acquisition des compétences</a:t>
            </a:r>
            <a:endParaRPr/>
          </a:p>
          <a:p>
            <a:pPr indent="0" lvl="0" marL="0" rtl="0" algn="just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  <a:p>
            <a:pPr indent="0" lvl="0" marL="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58" name="Google Shape;158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59" name="Google Shape;159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45C7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4617B"/>
            </a:gs>
            <a:gs pos="13000">
              <a:srgbClr val="82B0BD"/>
            </a:gs>
            <a:gs pos="62000">
              <a:srgbClr val="FFFFFF"/>
            </a:gs>
            <a:gs pos="94000">
              <a:srgbClr val="4D7278"/>
            </a:gs>
            <a:gs pos="100000">
              <a:srgbClr val="4D7278"/>
            </a:gs>
          </a:gsLst>
          <a:lin ang="2700000" scaled="0"/>
        </a:gra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/>
          <p:nvPr>
            <p:ph type="title"/>
          </p:nvPr>
        </p:nvSpPr>
        <p:spPr>
          <a:xfrm>
            <a:off x="0" y="332657"/>
            <a:ext cx="9036495" cy="79208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000">
                <a:solidFill>
                  <a:srgbClr val="0B5394"/>
                </a:solidFill>
              </a:rPr>
              <a:t>Votre rôle pendant </a:t>
            </a:r>
            <a:r>
              <a:rPr lang="fr-FR" sz="4000"/>
              <a:t>la séance d’animation</a:t>
            </a:r>
            <a:endParaRPr sz="4000">
              <a:solidFill>
                <a:srgbClr val="0B5394"/>
              </a:solidFill>
            </a:endParaRPr>
          </a:p>
        </p:txBody>
      </p:sp>
      <p:sp>
        <p:nvSpPr>
          <p:cNvPr id="165" name="Google Shape;165;p7"/>
          <p:cNvSpPr txBox="1"/>
          <p:nvPr>
            <p:ph idx="1" type="body"/>
          </p:nvPr>
        </p:nvSpPr>
        <p:spPr>
          <a:xfrm>
            <a:off x="107950" y="1268761"/>
            <a:ext cx="8856538" cy="5055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rtl="0" algn="just">
              <a:spcBef>
                <a:spcPts val="0"/>
              </a:spcBef>
              <a:spcAft>
                <a:spcPts val="0"/>
              </a:spcAft>
              <a:buSzPts val="2470"/>
              <a:buChar char="➢"/>
            </a:pPr>
            <a:r>
              <a:rPr b="1" lang="fr-FR"/>
              <a:t>Formulation  d’un objectif personnel pour la séance</a:t>
            </a:r>
            <a:endParaRPr/>
          </a:p>
          <a:p>
            <a:pPr indent="-273050" lvl="0" marL="273050" rtl="0" algn="just">
              <a:spcBef>
                <a:spcPts val="520"/>
              </a:spcBef>
              <a:spcAft>
                <a:spcPts val="0"/>
              </a:spcAft>
              <a:buSzPts val="2470"/>
              <a:buChar char="➢"/>
            </a:pPr>
            <a:r>
              <a:rPr lang="fr-FR"/>
              <a:t>Poser des questions sur les points incompris du  cours,</a:t>
            </a:r>
            <a:endParaRPr/>
          </a:p>
          <a:p>
            <a:pPr indent="-273050" lvl="0" marL="273050" rtl="0" algn="just">
              <a:spcBef>
                <a:spcPts val="520"/>
              </a:spcBef>
              <a:spcAft>
                <a:spcPts val="0"/>
              </a:spcAft>
              <a:buSzPts val="2470"/>
              <a:buChar char="➢"/>
            </a:pPr>
            <a:r>
              <a:rPr lang="fr-FR"/>
              <a:t>Appliquer </a:t>
            </a:r>
            <a:r>
              <a:rPr b="1" lang="fr-FR"/>
              <a:t>le cours</a:t>
            </a:r>
            <a:r>
              <a:rPr lang="fr-FR"/>
              <a:t> à votre P.F.R.,</a:t>
            </a:r>
            <a:endParaRPr/>
          </a:p>
          <a:p>
            <a:pPr indent="-273050" lvl="0" marL="273050" rtl="0" algn="just">
              <a:spcBef>
                <a:spcPts val="520"/>
              </a:spcBef>
              <a:spcAft>
                <a:spcPts val="0"/>
              </a:spcAft>
              <a:buSzPts val="2470"/>
              <a:buChar char="➢"/>
            </a:pPr>
            <a:r>
              <a:rPr lang="fr-FR"/>
              <a:t>Aller chercher des informations complémentaires  de manière constructive :</a:t>
            </a:r>
            <a:endParaRPr/>
          </a:p>
          <a:p>
            <a:pPr indent="-246062" lvl="1" marL="639763" rtl="0" algn="just">
              <a:spcBef>
                <a:spcPts val="480"/>
              </a:spcBef>
              <a:spcAft>
                <a:spcPts val="0"/>
              </a:spcAft>
              <a:buSzPts val="2040"/>
              <a:buFont typeface="Constantia"/>
              <a:buChar char="○"/>
            </a:pPr>
            <a:r>
              <a:rPr lang="fr-FR"/>
              <a:t>Auprès de l’enseignante,</a:t>
            </a:r>
            <a:endParaRPr/>
          </a:p>
          <a:p>
            <a:pPr indent="-246062" lvl="1" marL="639763" rtl="0" algn="just">
              <a:spcBef>
                <a:spcPts val="480"/>
              </a:spcBef>
              <a:spcAft>
                <a:spcPts val="0"/>
              </a:spcAft>
              <a:buSzPts val="2040"/>
              <a:buFont typeface="Constantia"/>
              <a:buChar char="○"/>
            </a:pPr>
            <a:r>
              <a:rPr lang="fr-FR"/>
              <a:t>En échangeant avec d’autres étudiants (Attention pas N-1),</a:t>
            </a:r>
            <a:endParaRPr/>
          </a:p>
          <a:p>
            <a:pPr indent="-246062" lvl="1" marL="639763" rtl="0" algn="just">
              <a:spcBef>
                <a:spcPts val="480"/>
              </a:spcBef>
              <a:spcAft>
                <a:spcPts val="0"/>
              </a:spcAft>
              <a:buSzPts val="2040"/>
              <a:buFont typeface="Constantia"/>
              <a:buChar char="○"/>
            </a:pPr>
            <a:r>
              <a:rPr lang="fr-FR"/>
              <a:t>En recherchant des données selon la méthodologie vue dans la ressource « Etudes marketing »</a:t>
            </a:r>
            <a:endParaRPr/>
          </a:p>
          <a:p>
            <a:pPr indent="0" lvl="1" marL="39370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6522" lvl="1" marL="639763" rtl="0" algn="l">
              <a:spcBef>
                <a:spcPts val="480"/>
              </a:spcBef>
              <a:spcAft>
                <a:spcPts val="0"/>
              </a:spcAft>
              <a:buSzPts val="2040"/>
              <a:buFont typeface="Constantia"/>
              <a:buNone/>
            </a:pPr>
            <a:r>
              <a:t/>
            </a:r>
            <a:endParaRPr/>
          </a:p>
          <a:p>
            <a:pPr indent="-246062" lvl="1" marL="639763" rtl="0" algn="l">
              <a:spcBef>
                <a:spcPts val="480"/>
              </a:spcBef>
              <a:spcAft>
                <a:spcPts val="0"/>
              </a:spcAft>
              <a:buSzPts val="2040"/>
              <a:buFont typeface="Arial"/>
              <a:buNone/>
            </a:pPr>
            <a:r>
              <a:t/>
            </a:r>
            <a:endParaRPr/>
          </a:p>
          <a:p>
            <a:pPr indent="-116522" lvl="1" marL="639763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6204" lvl="0" marL="2730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166" name="Google Shape;16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67" name="Google Shape;16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45C7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4617B"/>
            </a:gs>
            <a:gs pos="36000">
              <a:srgbClr val="FFFFFF"/>
            </a:gs>
            <a:gs pos="87000">
              <a:srgbClr val="A6B9BC"/>
            </a:gs>
            <a:gs pos="100000">
              <a:srgbClr val="4D7278"/>
            </a:gs>
          </a:gsLst>
          <a:lin ang="2700000" scaled="0"/>
        </a:gra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 txBox="1"/>
          <p:nvPr>
            <p:ph type="title"/>
          </p:nvPr>
        </p:nvSpPr>
        <p:spPr>
          <a:xfrm>
            <a:off x="126175" y="188650"/>
            <a:ext cx="90660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 </a:t>
            </a:r>
            <a:r>
              <a:rPr lang="fr-FR" sz="4100"/>
              <a:t>Notre rôle : </a:t>
            </a:r>
            <a:r>
              <a:rPr lang="fr-FR" sz="4100"/>
              <a:t>Être une personne ressource</a:t>
            </a:r>
            <a:endParaRPr sz="4100">
              <a:solidFill>
                <a:srgbClr val="0A5190"/>
              </a:solidFill>
            </a:endParaRPr>
          </a:p>
        </p:txBody>
      </p:sp>
      <p:sp>
        <p:nvSpPr>
          <p:cNvPr id="173" name="Google Shape;173;p8"/>
          <p:cNvSpPr txBox="1"/>
          <p:nvPr>
            <p:ph idx="1" type="body"/>
          </p:nvPr>
        </p:nvSpPr>
        <p:spPr>
          <a:xfrm>
            <a:off x="179500" y="1582926"/>
            <a:ext cx="8784900" cy="47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rtl="0" algn="just">
              <a:spcBef>
                <a:spcPts val="0"/>
              </a:spcBef>
              <a:spcAft>
                <a:spcPts val="0"/>
              </a:spcAft>
              <a:buSzPts val="3040"/>
              <a:buChar char="➢"/>
            </a:pPr>
            <a:r>
              <a:rPr lang="fr-FR" sz="3200"/>
              <a:t>Vérifier la compréhension des concepts,</a:t>
            </a:r>
            <a:endParaRPr/>
          </a:p>
          <a:p>
            <a:pPr indent="-273050" lvl="0" marL="273050" rtl="0" algn="just">
              <a:spcBef>
                <a:spcPts val="640"/>
              </a:spcBef>
              <a:spcAft>
                <a:spcPts val="0"/>
              </a:spcAft>
              <a:buSzPts val="3040"/>
              <a:buChar char="➢"/>
            </a:pPr>
            <a:r>
              <a:rPr lang="fr-FR" sz="3200"/>
              <a:t>Relier  vos connaissances et leurs applications,</a:t>
            </a:r>
            <a:endParaRPr/>
          </a:p>
          <a:p>
            <a:pPr indent="-273050" lvl="0" marL="273050" rtl="0" algn="just">
              <a:spcBef>
                <a:spcPts val="640"/>
              </a:spcBef>
              <a:spcAft>
                <a:spcPts val="0"/>
              </a:spcAft>
              <a:buSzPts val="3040"/>
              <a:buChar char="➢"/>
            </a:pPr>
            <a:r>
              <a:rPr lang="fr-FR" sz="3200"/>
              <a:t>Favoriser l’apprentissage par l’échange de pratiques,</a:t>
            </a:r>
            <a:endParaRPr/>
          </a:p>
          <a:p>
            <a:pPr indent="-273050" lvl="0" marL="273050" rtl="0" algn="just">
              <a:spcBef>
                <a:spcPts val="640"/>
              </a:spcBef>
              <a:spcAft>
                <a:spcPts val="0"/>
              </a:spcAft>
              <a:buSzPts val="3040"/>
              <a:buChar char="➢"/>
            </a:pPr>
            <a:r>
              <a:rPr lang="fr-FR" sz="3200"/>
              <a:t>Guider  votre raisonnement,</a:t>
            </a:r>
            <a:endParaRPr/>
          </a:p>
          <a:p>
            <a:pPr indent="-273050" lvl="0" marL="273050" rtl="0" algn="just">
              <a:spcBef>
                <a:spcPts val="640"/>
              </a:spcBef>
              <a:spcAft>
                <a:spcPts val="0"/>
              </a:spcAft>
              <a:buSzPts val="3040"/>
              <a:buChar char="➢"/>
            </a:pPr>
            <a:r>
              <a:rPr lang="fr-FR" sz="3200"/>
              <a:t>Vous accompagner individuellement dans l’acquisition de compétences en marketing.</a:t>
            </a:r>
            <a:endParaRPr/>
          </a:p>
          <a:p>
            <a:pPr indent="-116204" lvl="0" marL="2730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174" name="Google Shape;174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75" name="Google Shape;175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45C7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Laurence Chérel - Catherine Madrid</a:t>
            </a:r>
            <a:endParaRPr/>
          </a:p>
        </p:txBody>
      </p:sp>
      <p:sp>
        <p:nvSpPr>
          <p:cNvPr id="181" name="Google Shape;18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82" name="Google Shape;182;p9"/>
          <p:cNvSpPr txBox="1"/>
          <p:nvPr>
            <p:ph type="title"/>
          </p:nvPr>
        </p:nvSpPr>
        <p:spPr>
          <a:xfrm>
            <a:off x="457200" y="188640"/>
            <a:ext cx="8229600" cy="86409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Que faire en attendant la prof ?</a:t>
            </a:r>
            <a:endParaRPr/>
          </a:p>
        </p:txBody>
      </p:sp>
      <p:pic>
        <p:nvPicPr>
          <p:cNvPr id="183" name="Google Shape;183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200" y="1136625"/>
            <a:ext cx="5975650" cy="392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99700" y="5059418"/>
            <a:ext cx="3775974" cy="1089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5" name="Google Shape;185;p9"/>
          <p:cNvCxnSpPr/>
          <p:nvPr/>
        </p:nvCxnSpPr>
        <p:spPr>
          <a:xfrm>
            <a:off x="2460225" y="3790825"/>
            <a:ext cx="3127200" cy="15411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ébit">
  <a:themeElements>
    <a:clrScheme name="Personnalisé 3">
      <a:dk1>
        <a:srgbClr val="000000"/>
      </a:dk1>
      <a:lt1>
        <a:srgbClr val="000000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ébit">
  <a:themeElements>
    <a:clrScheme name="Personnalisé 3">
      <a:dk1>
        <a:srgbClr val="000000"/>
      </a:dk1>
      <a:lt1>
        <a:srgbClr val="000000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Personnalisé 3">
    <a:dk1>
      <a:srgbClr val="000000"/>
    </a:dk1>
    <a:lt1>
      <a:srgbClr val="000000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Personnalisé 3">
    <a:dk1>
      <a:srgbClr val="000000"/>
    </a:dk1>
    <a:lt1>
      <a:srgbClr val="000000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2013-09-06T14:38:59Z</dcterms:created>
  <dc:creator>SWEET</dc:creator>
</cp:coreProperties>
</file>