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90" r:id="rId2"/>
    <p:sldId id="314" r:id="rId3"/>
    <p:sldId id="310" r:id="rId4"/>
    <p:sldId id="284" r:id="rId5"/>
    <p:sldId id="297" r:id="rId6"/>
    <p:sldId id="288" r:id="rId7"/>
    <p:sldId id="287" r:id="rId8"/>
    <p:sldId id="298" r:id="rId9"/>
    <p:sldId id="311" r:id="rId10"/>
    <p:sldId id="316" r:id="rId11"/>
    <p:sldId id="312" r:id="rId12"/>
    <p:sldId id="305" r:id="rId13"/>
    <p:sldId id="274" r:id="rId14"/>
    <p:sldId id="307" r:id="rId15"/>
    <p:sldId id="295" r:id="rId16"/>
    <p:sldId id="308" r:id="rId17"/>
  </p:sldIdLst>
  <p:sldSz cx="9144000" cy="6858000" type="screen4x3"/>
  <p:notesSz cx="6797675" cy="9874250"/>
  <p:custDataLst>
    <p:tags r:id="rId20"/>
  </p:custDataLst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0000"/>
    <a:srgbClr val="A2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935302-03C2-4E1E-8ED3-36FF5ABFF96D}" v="42" dt="2019-09-09T10:17:05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E7935302-03C2-4E1E-8ED3-36FF5ABFF96D}"/>
    <pc:docChg chg="addSld delSld modSld">
      <pc:chgData name="" userId="" providerId="" clId="Web-{E7935302-03C2-4E1E-8ED3-36FF5ABFF96D}" dt="2019-09-09T10:17:05.894" v="40"/>
      <pc:docMkLst>
        <pc:docMk/>
      </pc:docMkLst>
      <pc:sldChg chg="addSp delSp modSp add del">
        <pc:chgData name="" userId="" providerId="" clId="Web-{E7935302-03C2-4E1E-8ED3-36FF5ABFF96D}" dt="2019-09-09T10:15:35.125" v="28"/>
        <pc:sldMkLst>
          <pc:docMk/>
          <pc:sldMk cId="0" sldId="264"/>
        </pc:sldMkLst>
        <pc:spChg chg="del ord">
          <ac:chgData name="" userId="" providerId="" clId="Web-{E7935302-03C2-4E1E-8ED3-36FF5ABFF96D}" dt="2019-09-09T10:15:30.438" v="27"/>
          <ac:spMkLst>
            <pc:docMk/>
            <pc:sldMk cId="0" sldId="264"/>
            <ac:spMk id="3" creationId="{00000000-0000-0000-0000-000000000000}"/>
          </ac:spMkLst>
        </pc:spChg>
        <pc:picChg chg="add del mod ord">
          <ac:chgData name="" userId="" providerId="" clId="Web-{E7935302-03C2-4E1E-8ED3-36FF5ABFF96D}" dt="2019-09-09T10:15:26.719" v="26"/>
          <ac:picMkLst>
            <pc:docMk/>
            <pc:sldMk cId="0" sldId="264"/>
            <ac:picMk id="2" creationId="{D1EDAD4E-7087-4D9B-B414-19069374B12D}"/>
          </ac:picMkLst>
        </pc:picChg>
        <pc:picChg chg="del">
          <ac:chgData name="" userId="" providerId="" clId="Web-{E7935302-03C2-4E1E-8ED3-36FF5ABFF96D}" dt="2019-09-09T10:01:32.286" v="0"/>
          <ac:picMkLst>
            <pc:docMk/>
            <pc:sldMk cId="0" sldId="264"/>
            <ac:picMk id="2050" creationId="{00000000-0000-0000-0000-000000000000}"/>
          </ac:picMkLst>
        </pc:picChg>
      </pc:sldChg>
      <pc:sldChg chg="addSp delSp modSp new">
        <pc:chgData name="" userId="" providerId="" clId="Web-{E7935302-03C2-4E1E-8ED3-36FF5ABFF96D}" dt="2019-09-09T10:17:05.894" v="40"/>
        <pc:sldMkLst>
          <pc:docMk/>
          <pc:sldMk cId="2013587296" sldId="305"/>
        </pc:sldMkLst>
        <pc:spChg chg="del">
          <ac:chgData name="" userId="" providerId="" clId="Web-{E7935302-03C2-4E1E-8ED3-36FF5ABFF96D}" dt="2019-09-09T10:14:41.077" v="14"/>
          <ac:spMkLst>
            <pc:docMk/>
            <pc:sldMk cId="2013587296" sldId="305"/>
            <ac:spMk id="3" creationId="{9C4FAC70-EDED-43D0-926E-8AABE6AE0CA8}"/>
          </ac:spMkLst>
        </pc:spChg>
        <pc:spChg chg="add mod">
          <ac:chgData name="" userId="" providerId="" clId="Web-{E7935302-03C2-4E1E-8ED3-36FF5ABFF96D}" dt="2019-09-09T10:15:14.390" v="23" actId="1076"/>
          <ac:spMkLst>
            <pc:docMk/>
            <pc:sldMk cId="2013587296" sldId="305"/>
            <ac:spMk id="9" creationId="{6F5E7441-DA5D-4C5A-9303-1CADF4FB5D95}"/>
          </ac:spMkLst>
        </pc:spChg>
        <pc:spChg chg="add mod">
          <ac:chgData name="" userId="" providerId="" clId="Web-{E7935302-03C2-4E1E-8ED3-36FF5ABFF96D}" dt="2019-09-09T10:17:05.894" v="40"/>
          <ac:spMkLst>
            <pc:docMk/>
            <pc:sldMk cId="2013587296" sldId="305"/>
            <ac:spMk id="10" creationId="{3291624F-8677-4DF5-B2F1-EC5C368BD894}"/>
          </ac:spMkLst>
        </pc:spChg>
        <pc:picChg chg="add mod ord">
          <ac:chgData name="" userId="" providerId="" clId="Web-{E7935302-03C2-4E1E-8ED3-36FF5ABFF96D}" dt="2019-09-09T10:14:59.671" v="21" actId="14100"/>
          <ac:picMkLst>
            <pc:docMk/>
            <pc:sldMk cId="2013587296" sldId="305"/>
            <ac:picMk id="6" creationId="{E7BA697A-E1B4-4E84-B26B-FC15C948B37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ED8E0-BCAE-48D9-A5E6-E1410612211B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C84B0-FFA0-4EAB-A778-C06746F239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76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C45510-0245-4DC0-8E24-19C6BA0409F9}" type="datetimeFigureOut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7BC4CB0-79B3-4958-88E5-CD394F73DB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7225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314D-0115-4151-861E-66A96E8E433E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616A47-8B05-4233-910A-37A97CBA3DE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9627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0B784-D9B2-4172-BF56-64CADDB8DC73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52F92-F39A-4C10-9729-1F22A80188B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1112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94C2B-0DBD-4EBC-999D-758555629125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A97D-F914-45AF-81BF-CBE9556D02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5661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F105A-DCA3-4F11-9BBC-5DE717506EA6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CFB03-38D8-4B9F-BC93-88CC668E729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782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6F64-30D7-4657-A96B-E5384B6BDF00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7652044-5C68-4F72-9023-58EC06892D0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61060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A1C4F-A52A-48BA-ABC9-50DADBA8937C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77D36-D30A-4DDA-BB21-02DAF19888B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142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3254-EB05-4D81-8378-E9D85FDB6D83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45F89-E2EC-4F3A-AE4E-282B4012C78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544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1D856-0A9B-488D-8CEF-3BBA08E5E113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5CD73-2992-4F6C-8848-AB9BAE0B800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951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C634-F502-4A1B-8AF8-9D6F336BB7B7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8E1A8-AFC4-4D85-A5DE-2144226BC9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5362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BFCC4-32C6-496A-8D8B-FE8098F50C87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4D13C-7A88-4872-904D-D2BD1D6726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0767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10CE5-8C81-4F7A-9F08-90AA65733D09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95EA5D-FD67-438E-8866-2B41257B207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869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b="0" i="0" u="none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65DB75-2644-4AFC-9101-AD2C36458FB7}" type="datetime1">
              <a:rPr lang="fr-FR"/>
              <a:pPr>
                <a:defRPr/>
              </a:pPr>
              <a:t>14/09/2022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93D09882-B859-4C7F-8259-89961788E4E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5" r:id="rId2"/>
    <p:sldLayoutId id="2147483774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5" r:id="rId9"/>
    <p:sldLayoutId id="2147483771" r:id="rId10"/>
    <p:sldLayoutId id="214748377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frproduitfilroug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33400" y="1844824"/>
            <a:ext cx="8437240" cy="233285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900" i="1" dirty="0" smtClean="0"/>
              <a:t>PARCOURS </a:t>
            </a:r>
            <a:r>
              <a:rPr lang="fr-FR" sz="4900" i="1" dirty="0"/>
              <a:t>FIL ROUGE :  </a:t>
            </a:r>
            <a:r>
              <a:rPr lang="fr-FR" sz="4900" i="1" dirty="0" smtClean="0"/>
              <a:t>acquérir des compétences en marketing</a:t>
            </a:r>
            <a:r>
              <a:rPr lang="fr-FR" i="1" dirty="0" smtClean="0"/>
              <a:t>   </a:t>
            </a:r>
            <a:r>
              <a:rPr lang="fr-FR" i="1" dirty="0"/>
              <a:t/>
            </a:r>
            <a:br>
              <a:rPr lang="fr-FR" i="1" dirty="0"/>
            </a:br>
            <a:endParaRPr lang="fr-FR" i="1" dirty="0"/>
          </a:p>
        </p:txBody>
      </p:sp>
      <p:sp>
        <p:nvSpPr>
          <p:cNvPr id="5123" name="Sous-titre 6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503488"/>
          </a:xfrm>
        </p:spPr>
        <p:txBody>
          <a:bodyPr/>
          <a:lstStyle/>
          <a:p>
            <a:pPr marR="0" eaLnBrk="1" hangingPunct="1"/>
            <a:endParaRPr lang="fr-FR" altLang="fr-FR" sz="4400" dirty="0"/>
          </a:p>
          <a:p>
            <a:pPr marR="0" eaLnBrk="1" hangingPunct="1"/>
            <a:r>
              <a:rPr lang="fr-FR" altLang="fr-FR" sz="4400" dirty="0"/>
              <a:t>Avec Laurence  Chérel, Catherine Madrid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F27524A-6679-45E5-9CA4-9C7036FDF810}" type="slidenum">
              <a:rPr lang="fr-FR" altLang="fr-FR">
                <a:solidFill>
                  <a:srgbClr val="D1EAEE"/>
                </a:solidFill>
              </a:rPr>
              <a:pPr/>
              <a:t>1</a:t>
            </a:fld>
            <a:endParaRPr lang="fr-FR" altLang="fr-FR">
              <a:solidFill>
                <a:srgbClr val="D1EAEE"/>
              </a:solidFill>
            </a:endParaRPr>
          </a:p>
        </p:txBody>
      </p:sp>
      <p:sp>
        <p:nvSpPr>
          <p:cNvPr id="2" name="Forme libre 1"/>
          <p:cNvSpPr/>
          <p:nvPr/>
        </p:nvSpPr>
        <p:spPr>
          <a:xfrm>
            <a:off x="539552" y="5670464"/>
            <a:ext cx="8150608" cy="925484"/>
          </a:xfrm>
          <a:custGeom>
            <a:avLst/>
            <a:gdLst>
              <a:gd name="connsiteX0" fmla="*/ 0 w 3588588"/>
              <a:gd name="connsiteY0" fmla="*/ 294615 h 553407"/>
              <a:gd name="connsiteX1" fmla="*/ 1500996 w 3588588"/>
              <a:gd name="connsiteY1" fmla="*/ 1316 h 553407"/>
              <a:gd name="connsiteX2" fmla="*/ 3174520 w 3588588"/>
              <a:gd name="connsiteY2" fmla="*/ 398132 h 553407"/>
              <a:gd name="connsiteX3" fmla="*/ 3588588 w 3588588"/>
              <a:gd name="connsiteY3" fmla="*/ 553407 h 553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8588" h="553407">
                <a:moveTo>
                  <a:pt x="0" y="294615"/>
                </a:moveTo>
                <a:cubicBezTo>
                  <a:pt x="485954" y="139339"/>
                  <a:pt x="971909" y="-15937"/>
                  <a:pt x="1500996" y="1316"/>
                </a:cubicBezTo>
                <a:cubicBezTo>
                  <a:pt x="2030083" y="18569"/>
                  <a:pt x="2826588" y="306117"/>
                  <a:pt x="3174520" y="398132"/>
                </a:cubicBezTo>
                <a:cubicBezTo>
                  <a:pt x="3522452" y="490147"/>
                  <a:pt x="3555520" y="521777"/>
                  <a:pt x="3588588" y="553407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pic>
        <p:nvPicPr>
          <p:cNvPr id="1026" name="Picture 2" descr="C:\Users\standard\Desktop\logo t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767414"/>
            <a:ext cx="2630652" cy="73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123" grpId="0" build="p"/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Ajoutez à vos favoris  : </a:t>
            </a:r>
          </a:p>
          <a:p>
            <a:r>
              <a:rPr lang="fr-FR" smtClean="0"/>
              <a:t> pfrproduitfilrouge.com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Laurence Chérel - Catherine Madrid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1309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393526"/>
            <a:ext cx="8229600" cy="347271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Laurence Chérel - Catherine Madrid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7924800" y="3356992"/>
            <a:ext cx="1399728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135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052" y="1268760"/>
            <a:ext cx="8746646" cy="4547993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007076-A1DB-4BD4-B66D-F46EE7DB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80A11A-881B-4795-BCBF-1079A3BD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/>
              <a:pPr>
                <a:defRPr/>
              </a:pPr>
              <a:t>12</a:t>
            </a:fld>
            <a:endParaRPr lang="fr-FR" alt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5E7441-DA5D-4C5A-9303-1CADF4FB5D95}"/>
              </a:ext>
            </a:extLst>
          </p:cNvPr>
          <p:cNvSpPr/>
          <p:nvPr/>
        </p:nvSpPr>
        <p:spPr>
          <a:xfrm>
            <a:off x="2845295" y="243879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3291624F-8677-4DF5-B2F1-EC5C368BD894}"/>
              </a:ext>
            </a:extLst>
          </p:cNvPr>
          <p:cNvSpPr/>
          <p:nvPr/>
        </p:nvSpPr>
        <p:spPr>
          <a:xfrm>
            <a:off x="1979712" y="584198"/>
            <a:ext cx="144016" cy="38239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5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891480"/>
            <a:ext cx="9468544" cy="237626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sz="4900" b="1" dirty="0"/>
              <a:t>Pour la prochaine séance </a:t>
            </a:r>
            <a:r>
              <a:rPr lang="fr-FR" sz="4900" dirty="0" smtClean="0"/>
              <a:t>:</a:t>
            </a:r>
            <a:r>
              <a:rPr lang="fr-FR" sz="4900" dirty="0"/>
              <a:t/>
            </a:r>
            <a:br>
              <a:rPr lang="fr-FR" sz="4900" dirty="0"/>
            </a:br>
            <a:r>
              <a:rPr lang="fr-FR" dirty="0"/>
              <a:t>  </a:t>
            </a:r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24535"/>
          </a:xfrm>
        </p:spPr>
        <p:txBody>
          <a:bodyPr/>
          <a:lstStyle/>
          <a:p>
            <a:pPr eaLnBrk="1" hangingPunct="1"/>
            <a:r>
              <a:rPr lang="fr-FR" altLang="fr-FR" sz="3600" dirty="0"/>
              <a:t>1 - </a:t>
            </a:r>
            <a:r>
              <a:rPr lang="fr-FR" altLang="fr-FR" sz="3200" b="1" dirty="0"/>
              <a:t>Préparer une idée de P.F.R.</a:t>
            </a:r>
          </a:p>
          <a:p>
            <a:pPr eaLnBrk="1" hangingPunct="1"/>
            <a:r>
              <a:rPr lang="fr-FR" altLang="fr-FR" sz="3200" dirty="0"/>
              <a:t>2</a:t>
            </a:r>
            <a:r>
              <a:rPr lang="fr-FR" altLang="fr-FR" sz="3200" b="1" dirty="0"/>
              <a:t> - Apporter son ordinateur, son smartphone ou sa tablette,</a:t>
            </a:r>
          </a:p>
          <a:p>
            <a:pPr eaLnBrk="1" hangingPunct="1"/>
            <a:r>
              <a:rPr lang="fr-FR" altLang="fr-FR" sz="3200" dirty="0"/>
              <a:t>3</a:t>
            </a:r>
            <a:r>
              <a:rPr lang="fr-FR" altLang="fr-FR" sz="3200" b="1" dirty="0"/>
              <a:t> -  Préparer les cours en ligne </a:t>
            </a:r>
            <a:r>
              <a:rPr lang="fr-FR" altLang="fr-FR" sz="3200" b="1" dirty="0" smtClean="0"/>
              <a:t> </a:t>
            </a:r>
            <a:r>
              <a:rPr lang="fr-FR" altLang="fr-FR" sz="3200" b="1" dirty="0" smtClean="0">
                <a:solidFill>
                  <a:srgbClr val="FF0000"/>
                </a:solidFill>
              </a:rPr>
              <a:t>indiqués</a:t>
            </a:r>
            <a:endParaRPr lang="fr-FR" altLang="fr-FR" sz="3200" b="1" dirty="0"/>
          </a:p>
          <a:p>
            <a:pPr eaLnBrk="1" hangingPunct="1"/>
            <a:r>
              <a:rPr lang="fr-FR" altLang="fr-FR" sz="3200" b="1" dirty="0"/>
              <a:t>4</a:t>
            </a:r>
            <a:r>
              <a:rPr lang="fr-FR" altLang="fr-FR" sz="3200" b="1" dirty="0" smtClean="0"/>
              <a:t> </a:t>
            </a:r>
            <a:r>
              <a:rPr lang="fr-FR" altLang="fr-FR" sz="3200" b="1" dirty="0"/>
              <a:t>– Pour les curieux, découvrez sur le site en « avant-première » la présentation complémentaire prévue en TD</a:t>
            </a:r>
          </a:p>
        </p:txBody>
      </p:sp>
      <p:sp>
        <p:nvSpPr>
          <p:cNvPr id="25604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>
                <a:latin typeface="Calibri" pitchFamily="34" charset="0"/>
              </a:rPr>
              <a:t>Laurence Chérel - Catherine Madrid</a:t>
            </a:r>
          </a:p>
        </p:txBody>
      </p:sp>
      <p:sp>
        <p:nvSpPr>
          <p:cNvPr id="2560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9B88BAC-2EE1-401E-88A9-2F5DF6E85E10}" type="slidenum">
              <a:rPr lang="fr-FR" altLang="fr-FR">
                <a:solidFill>
                  <a:srgbClr val="045C75"/>
                </a:solidFill>
              </a:rPr>
              <a:pPr/>
              <a:t>13</a:t>
            </a:fld>
            <a:endParaRPr lang="fr-FR" altLang="fr-FR" dirty="0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du contenu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90421"/>
            <a:ext cx="8229600" cy="367892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64096"/>
          </a:xfrm>
        </p:spPr>
        <p:txBody>
          <a:bodyPr/>
          <a:lstStyle/>
          <a:p>
            <a:r>
              <a:rPr lang="fr-FR" dirty="0" smtClean="0"/>
              <a:t>Où trouver le cours ?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Laurence Chérel - Catherine Madrid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57200" y="2132856"/>
            <a:ext cx="1306488" cy="208823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3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4000" b="1" dirty="0">
                <a:solidFill>
                  <a:srgbClr val="002060"/>
                </a:solidFill>
              </a:rPr>
              <a:t>“Tu me dis, j'oublie. </a:t>
            </a:r>
          </a:p>
          <a:p>
            <a:pPr marL="0" indent="0" algn="ctr">
              <a:buNone/>
            </a:pPr>
            <a:r>
              <a:rPr lang="fr-FR" sz="4000" b="1" dirty="0">
                <a:solidFill>
                  <a:srgbClr val="002060"/>
                </a:solidFill>
              </a:rPr>
              <a:t>Tu m'enseignes, je me souviens. </a:t>
            </a:r>
          </a:p>
          <a:p>
            <a:pPr marL="0" indent="0" algn="ctr">
              <a:buNone/>
            </a:pPr>
            <a:r>
              <a:rPr lang="fr-FR" sz="4000" b="1" dirty="0">
                <a:solidFill>
                  <a:srgbClr val="002060"/>
                </a:solidFill>
              </a:rPr>
              <a:t>Tu m'impliques, j'apprends</a:t>
            </a:r>
            <a:r>
              <a:rPr lang="fr-FR" sz="4000" b="1" dirty="0" smtClean="0">
                <a:solidFill>
                  <a:srgbClr val="002060"/>
                </a:solidFill>
              </a:rPr>
              <a:t>.” </a:t>
            </a:r>
            <a:r>
              <a:rPr lang="fr-FR" sz="4000" b="1" dirty="0" smtClean="0">
                <a:solidFill>
                  <a:srgbClr val="A20000"/>
                </a:solidFill>
              </a:rPr>
              <a:t>et je deviens compétent(e)</a:t>
            </a:r>
            <a:endParaRPr lang="fr-FR" sz="4000" b="1" dirty="0">
              <a:solidFill>
                <a:srgbClr val="A2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 algn="r">
              <a:buNone/>
            </a:pPr>
            <a:r>
              <a:rPr lang="fr-FR" i="1" dirty="0" smtClean="0">
                <a:solidFill>
                  <a:srgbClr val="960000"/>
                </a:solidFill>
              </a:rPr>
              <a:t>Laurence Chérel et Catherine Madrid</a:t>
            </a:r>
            <a:endParaRPr lang="fr-FR" i="1" dirty="0">
              <a:solidFill>
                <a:srgbClr val="9600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55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864096"/>
          </a:xfrm>
        </p:spPr>
        <p:txBody>
          <a:bodyPr/>
          <a:lstStyle/>
          <a:p>
            <a:pPr marL="0" indent="0" algn="ctr">
              <a:buNone/>
            </a:pPr>
            <a:r>
              <a:rPr lang="fr-FR" sz="4000" b="1" dirty="0">
                <a:hlinkClick r:id="rId2"/>
              </a:rPr>
              <a:t>http://www.pfrproduitfilrouge.com</a:t>
            </a:r>
            <a:r>
              <a:rPr lang="fr-FR" sz="4000" b="1" dirty="0" smtClean="0">
                <a:hlinkClick r:id="rId2"/>
              </a:rPr>
              <a:t>/</a:t>
            </a:r>
            <a:endParaRPr lang="fr-FR" sz="4000" b="1" dirty="0" smtClean="0"/>
          </a:p>
          <a:p>
            <a:pPr marL="0" indent="0" algn="ctr">
              <a:buNone/>
            </a:pPr>
            <a:endParaRPr lang="fr-FR" sz="4000" b="1" dirty="0"/>
          </a:p>
          <a:p>
            <a:pPr marL="0" indent="0" algn="ctr">
              <a:buNone/>
            </a:pPr>
            <a:r>
              <a:rPr lang="fr-FR" sz="4000" b="1" dirty="0" smtClean="0">
                <a:solidFill>
                  <a:schemeClr val="tx2">
                    <a:lumMod val="75000"/>
                  </a:schemeClr>
                </a:solidFill>
              </a:rPr>
              <a:t>Le mail : </a:t>
            </a:r>
          </a:p>
          <a:p>
            <a:pPr marL="0" indent="0" algn="ctr">
              <a:buNone/>
            </a:pPr>
            <a:r>
              <a:rPr lang="fr-FR" sz="4000" b="1" dirty="0" smtClean="0"/>
              <a:t>methodepfr@u-bordeaux.fr</a:t>
            </a:r>
            <a:endParaRPr lang="fr-FR" sz="40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Laurence Chérel - Catherine Madrid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250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PARCOURS FIL ROUGE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fr-FR" dirty="0" smtClean="0"/>
              <a:t>Pédagogie d’accompagnement </a:t>
            </a:r>
          </a:p>
          <a:p>
            <a:r>
              <a:rPr lang="fr-FR" dirty="0" smtClean="0"/>
              <a:t>Choix d’un objet d’apprentissage</a:t>
            </a:r>
          </a:p>
          <a:p>
            <a:endParaRPr lang="fr-FR" dirty="0"/>
          </a:p>
          <a:p>
            <a:pPr lvl="1"/>
            <a:r>
              <a:rPr lang="fr-FR" dirty="0" smtClean="0"/>
              <a:t>Parcours débutant en BUT 1A : travail sur un produit imaginé</a:t>
            </a:r>
          </a:p>
          <a:p>
            <a:pPr lvl="1"/>
            <a:r>
              <a:rPr lang="fr-FR" dirty="0" smtClean="0"/>
              <a:t>Parcours </a:t>
            </a:r>
            <a:r>
              <a:rPr lang="fr-FR" smtClean="0"/>
              <a:t>avancé en </a:t>
            </a:r>
            <a:r>
              <a:rPr lang="fr-FR" dirty="0" smtClean="0"/>
              <a:t>BUT 2A : travail avec un partenaire professionnel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Laurence Chérel - Catherine Madrid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365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/>
              <a:t>Les  compétences que vous allez acquérir :</a:t>
            </a:r>
          </a:p>
        </p:txBody>
      </p:sp>
      <p:sp>
        <p:nvSpPr>
          <p:cNvPr id="10243" name="Espace réservé du contenu 7"/>
          <p:cNvSpPr>
            <a:spLocks noGrp="1"/>
          </p:cNvSpPr>
          <p:nvPr>
            <p:ph idx="1"/>
          </p:nvPr>
        </p:nvSpPr>
        <p:spPr>
          <a:xfrm>
            <a:off x="179512" y="1124744"/>
            <a:ext cx="8805738" cy="5472607"/>
          </a:xfrm>
        </p:spPr>
        <p:txBody>
          <a:bodyPr/>
          <a:lstStyle/>
          <a:p>
            <a:pPr eaLnBrk="1" hangingPunct="1"/>
            <a:r>
              <a:rPr lang="fr-FR" altLang="fr-FR" sz="2800" b="1" dirty="0"/>
              <a:t>Savoir </a:t>
            </a:r>
            <a:r>
              <a:rPr lang="fr-FR" altLang="fr-FR" sz="2800" b="1" dirty="0" smtClean="0"/>
              <a:t> analyser </a:t>
            </a:r>
            <a:endParaRPr lang="fr-FR" altLang="fr-FR" sz="2800" b="1" dirty="0"/>
          </a:p>
          <a:p>
            <a:pPr lvl="1" eaLnBrk="1" hangingPunct="1"/>
            <a:r>
              <a:rPr lang="fr-FR" altLang="fr-FR" sz="2800" dirty="0"/>
              <a:t> le marché d’un produit nouveau </a:t>
            </a:r>
          </a:p>
          <a:p>
            <a:pPr lvl="1" eaLnBrk="1" hangingPunct="1"/>
            <a:r>
              <a:rPr lang="fr-FR" altLang="fr-FR" sz="2800" dirty="0"/>
              <a:t> la concurrence </a:t>
            </a:r>
          </a:p>
          <a:p>
            <a:pPr lvl="1" eaLnBrk="1" hangingPunct="1"/>
            <a:r>
              <a:rPr lang="fr-FR" altLang="fr-FR" sz="2800" dirty="0"/>
              <a:t> l’environnement </a:t>
            </a:r>
          </a:p>
          <a:p>
            <a:pPr lvl="1" eaLnBrk="1" hangingPunct="1"/>
            <a:r>
              <a:rPr lang="fr-FR" altLang="fr-FR" sz="2800" dirty="0"/>
              <a:t> le comportement des consommateurs</a:t>
            </a:r>
          </a:p>
          <a:p>
            <a:pPr eaLnBrk="1" hangingPunct="1"/>
            <a:r>
              <a:rPr lang="fr-FR" altLang="fr-FR" sz="2800" b="1" dirty="0"/>
              <a:t>Savoir </a:t>
            </a:r>
            <a:r>
              <a:rPr lang="fr-FR" altLang="fr-FR" sz="2800" b="1" dirty="0" smtClean="0"/>
              <a:t> définir </a:t>
            </a:r>
            <a:endParaRPr lang="fr-FR" altLang="fr-FR" sz="2800" b="1" dirty="0"/>
          </a:p>
          <a:p>
            <a:pPr lvl="1" eaLnBrk="1" hangingPunct="1"/>
            <a:r>
              <a:rPr lang="fr-FR" altLang="fr-FR" sz="2800" dirty="0"/>
              <a:t> les options stratégiques </a:t>
            </a:r>
            <a:r>
              <a:rPr lang="fr-FR" altLang="fr-FR" sz="2800" dirty="0" smtClean="0"/>
              <a:t>et opérationnelles d’un lancement commercial</a:t>
            </a:r>
          </a:p>
          <a:p>
            <a:pPr marL="393700" lvl="1" indent="0" eaLnBrk="1" hangingPunct="1">
              <a:buNone/>
            </a:pPr>
            <a:r>
              <a:rPr lang="fr-FR" altLang="fr-FR" sz="2800" dirty="0" smtClean="0">
                <a:sym typeface="Wingdings" panose="05000000000000000000" pitchFamily="2" charset="2"/>
              </a:rPr>
              <a:t></a:t>
            </a:r>
            <a:r>
              <a:rPr lang="fr-FR" altLang="fr-FR" sz="2800" dirty="0" smtClean="0"/>
              <a:t>C’est </a:t>
            </a:r>
            <a:r>
              <a:rPr lang="fr-FR" altLang="fr-FR" sz="2800" dirty="0"/>
              <a:t>pour vous accompagner vers l’acquisition de compétences de chef de produit junior</a:t>
            </a:r>
          </a:p>
          <a:p>
            <a:pPr lvl="1" eaLnBrk="1" hangingPunct="1"/>
            <a:endParaRPr lang="fr-FR" altLang="fr-FR" sz="2800" dirty="0"/>
          </a:p>
          <a:p>
            <a:pPr eaLnBrk="1" hangingPunct="1"/>
            <a:endParaRPr lang="fr-FR" altLang="fr-FR" sz="28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1024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1513AB-CBBA-478A-828C-1219700F95B3}" type="slidenum">
              <a:rPr lang="fr-FR" altLang="fr-FR">
                <a:solidFill>
                  <a:srgbClr val="045C75"/>
                </a:solidFill>
              </a:rPr>
              <a:pPr/>
              <a:t>3</a:t>
            </a:fld>
            <a:endParaRPr lang="fr-FR" altLang="fr-FR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7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85225" cy="1512887"/>
          </a:xfrm>
        </p:spPr>
        <p:txBody>
          <a:bodyPr/>
          <a:lstStyle/>
          <a:p>
            <a:pPr eaLnBrk="1" hangingPunct="1"/>
            <a:r>
              <a:rPr lang="fr-FR" altLang="fr-FR" sz="4400" dirty="0">
                <a:solidFill>
                  <a:schemeClr val="tx1"/>
                </a:solidFill>
              </a:rPr>
              <a:t>Vous allez être acteur(</a:t>
            </a:r>
            <a:r>
              <a:rPr lang="fr-FR" altLang="fr-FR" sz="4400" dirty="0" err="1">
                <a:solidFill>
                  <a:schemeClr val="tx1"/>
                </a:solidFill>
              </a:rPr>
              <a:t>trice</a:t>
            </a:r>
            <a:r>
              <a:rPr lang="fr-FR" altLang="fr-FR" sz="4400" dirty="0">
                <a:solidFill>
                  <a:schemeClr val="tx1"/>
                </a:solidFill>
              </a:rPr>
              <a:t>) de votre apprentissage en marketing !</a:t>
            </a:r>
          </a:p>
        </p:txBody>
      </p:sp>
      <p:sp>
        <p:nvSpPr>
          <p:cNvPr id="9219" name="Espace réservé du contenu 1"/>
          <p:cNvSpPr>
            <a:spLocks noGrp="1"/>
          </p:cNvSpPr>
          <p:nvPr>
            <p:ph idx="1"/>
          </p:nvPr>
        </p:nvSpPr>
        <p:spPr>
          <a:xfrm>
            <a:off x="250825" y="2492896"/>
            <a:ext cx="8785225" cy="3831704"/>
          </a:xfrm>
        </p:spPr>
        <p:txBody>
          <a:bodyPr/>
          <a:lstStyle/>
          <a:p>
            <a:pPr eaLnBrk="1" hangingPunct="1"/>
            <a:r>
              <a:rPr lang="fr-FR" altLang="fr-FR" sz="3200" dirty="0"/>
              <a:t>ATTENTION : ça peut être différent de ce que vous avez fait jusqu’à </a:t>
            </a:r>
            <a:r>
              <a:rPr lang="fr-FR" altLang="fr-FR" sz="3200" dirty="0" smtClean="0"/>
              <a:t>maintenant</a:t>
            </a:r>
          </a:p>
          <a:p>
            <a:pPr marL="0" indent="0" eaLnBrk="1" hangingPunct="1">
              <a:buNone/>
            </a:pPr>
            <a:endParaRPr lang="fr-FR" altLang="fr-FR" sz="3200" dirty="0"/>
          </a:p>
          <a:p>
            <a:pPr eaLnBrk="1" hangingPunct="1"/>
            <a:r>
              <a:rPr lang="fr-FR" altLang="fr-FR" sz="3200" dirty="0"/>
              <a:t>Ça peut vous surprendre, vous dérouter, vous interroger, …., vous correspondre </a:t>
            </a:r>
            <a:r>
              <a:rPr lang="fr-FR" altLang="fr-FR" sz="3200" dirty="0" smtClean="0"/>
              <a:t>!!</a:t>
            </a:r>
          </a:p>
          <a:p>
            <a:pPr eaLnBrk="1" hangingPunct="1"/>
            <a:endParaRPr lang="fr-FR" altLang="fr-FR" sz="3200" dirty="0"/>
          </a:p>
          <a:p>
            <a:pPr marL="0" indent="0" eaLnBrk="1" hangingPunct="1">
              <a:buNone/>
            </a:pPr>
            <a:endParaRPr lang="fr-FR" altLang="fr-FR" sz="3200" dirty="0"/>
          </a:p>
          <a:p>
            <a:pPr eaLnBrk="1" hangingPunct="1"/>
            <a:endParaRPr lang="fr-FR" altLang="fr-FR" sz="3200" dirty="0"/>
          </a:p>
          <a:p>
            <a:pPr algn="just" eaLnBrk="1" hangingPunct="1"/>
            <a:endParaRPr lang="fr-FR" altLang="fr-FR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922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1F46335-F30C-4C6C-9727-C9517F5ACF38}" type="slidenum">
              <a:rPr lang="fr-FR" altLang="fr-FR">
                <a:solidFill>
                  <a:srgbClr val="045C75"/>
                </a:solidFill>
              </a:rPr>
              <a:pPr/>
              <a:t>4</a:t>
            </a:fld>
            <a:endParaRPr lang="fr-FR" altLang="fr-FR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7"/>
            <a:ext cx="8640960" cy="4176465"/>
          </a:xfrm>
        </p:spPr>
        <p:txBody>
          <a:bodyPr/>
          <a:lstStyle/>
          <a:p>
            <a:r>
              <a:rPr lang="fr-FR" sz="3200" b="1" dirty="0">
                <a:solidFill>
                  <a:schemeClr val="bg1"/>
                </a:solidFill>
              </a:rPr>
              <a:t>2 –A vous de jouer pour le prochain cours</a:t>
            </a:r>
            <a:br>
              <a:rPr lang="fr-FR" sz="3200" b="1" dirty="0">
                <a:solidFill>
                  <a:schemeClr val="bg1"/>
                </a:solidFill>
              </a:rPr>
            </a:br>
            <a:r>
              <a:rPr lang="fr-FR" sz="3200" b="1" dirty="0">
                <a:solidFill>
                  <a:schemeClr val="bg1"/>
                </a:solidFill>
              </a:rPr>
              <a:t>imaginer </a:t>
            </a:r>
            <a:r>
              <a:rPr lang="fr-FR" sz="3200" b="1" dirty="0" smtClean="0">
                <a:solidFill>
                  <a:schemeClr val="bg1"/>
                </a:solidFill>
              </a:rPr>
              <a:t>votre produit </a:t>
            </a:r>
            <a:r>
              <a:rPr lang="fr-FR" sz="3200" b="1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5184577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68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141288" y="-242888"/>
            <a:ext cx="8578850" cy="1151608"/>
          </a:xfrm>
        </p:spPr>
        <p:txBody>
          <a:bodyPr/>
          <a:lstStyle/>
          <a:p>
            <a:pPr algn="ctr" eaLnBrk="1" hangingPunct="1"/>
            <a:r>
              <a:rPr lang="fr-FR" altLang="fr-FR" b="1" dirty="0"/>
              <a:t>Consignes :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415881"/>
          </a:xfrm>
        </p:spPr>
        <p:txBody>
          <a:bodyPr/>
          <a:lstStyle/>
          <a:p>
            <a:pPr algn="just" eaLnBrk="1" hangingPunct="1"/>
            <a:r>
              <a:rPr lang="fr-FR" altLang="fr-FR" sz="3200" b="1" dirty="0"/>
              <a:t>SURTOUT : Un produit en correspondance avec vos centres </a:t>
            </a:r>
            <a:r>
              <a:rPr lang="fr-FR" altLang="fr-FR" sz="3200" b="1" dirty="0" smtClean="0"/>
              <a:t>d’intérêts personnels </a:t>
            </a:r>
            <a:r>
              <a:rPr lang="fr-FR" altLang="fr-FR" sz="3200" b="1" dirty="0"/>
              <a:t>ou votre projet professionnel</a:t>
            </a:r>
            <a:endParaRPr lang="fr-FR" altLang="fr-FR" sz="3200" dirty="0"/>
          </a:p>
          <a:p>
            <a:pPr algn="just" eaLnBrk="1" hangingPunct="1"/>
            <a:r>
              <a:rPr lang="fr-FR" altLang="fr-FR" sz="3200" dirty="0"/>
              <a:t>Un produit ou service amélioré ou </a:t>
            </a:r>
            <a:r>
              <a:rPr lang="fr-FR" altLang="fr-FR" sz="3200" dirty="0" smtClean="0"/>
              <a:t>une </a:t>
            </a:r>
            <a:r>
              <a:rPr lang="fr-FR" altLang="fr-FR" sz="3200" dirty="0"/>
              <a:t>véritable innovation, </a:t>
            </a:r>
          </a:p>
          <a:p>
            <a:pPr algn="just" eaLnBrk="1" hangingPunct="1"/>
            <a:r>
              <a:rPr lang="fr-FR" altLang="fr-FR" sz="3200" dirty="0"/>
              <a:t>Un produit vendu à un marché de particuliers,</a:t>
            </a:r>
          </a:p>
          <a:p>
            <a:pPr algn="just" eaLnBrk="1" hangingPunct="1"/>
            <a:r>
              <a:rPr lang="fr-FR" altLang="fr-FR" sz="3200" dirty="0"/>
              <a:t> Un produit qui n’existe pas en France,</a:t>
            </a:r>
          </a:p>
          <a:p>
            <a:pPr algn="just" eaLnBrk="1" hangingPunct="1"/>
            <a:r>
              <a:rPr lang="fr-FR" altLang="fr-FR" sz="3200" dirty="0"/>
              <a:t> Un </a:t>
            </a:r>
            <a:r>
              <a:rPr lang="fr-FR" altLang="fr-FR" sz="3600" dirty="0"/>
              <a:t>produit</a:t>
            </a:r>
            <a:r>
              <a:rPr lang="fr-FR" altLang="fr-FR" sz="3200" dirty="0"/>
              <a:t> qui ne dépend pas d’une autre entreprise.</a:t>
            </a:r>
          </a:p>
          <a:p>
            <a:pPr marL="0" indent="0" eaLnBrk="1" hangingPunct="1">
              <a:buNone/>
            </a:pPr>
            <a:endParaRPr lang="fr-FR" altLang="fr-FR" sz="3200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1536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BCEB0B-9193-4F49-8859-1DF5BD545D9A}" type="slidenum">
              <a:rPr lang="fr-FR" altLang="fr-FR">
                <a:solidFill>
                  <a:srgbClr val="045C75"/>
                </a:solidFill>
              </a:rPr>
              <a:pPr/>
              <a:t>6</a:t>
            </a:fld>
            <a:endParaRPr lang="fr-FR" altLang="fr-FR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07504" y="184437"/>
            <a:ext cx="8928545" cy="940307"/>
          </a:xfrm>
        </p:spPr>
        <p:txBody>
          <a:bodyPr/>
          <a:lstStyle/>
          <a:p>
            <a:pPr eaLnBrk="1" hangingPunct="1"/>
            <a:r>
              <a:rPr lang="fr-FR" altLang="fr-FR" sz="4000" b="1" dirty="0"/>
              <a:t>Les idées déconseillées </a:t>
            </a:r>
            <a:r>
              <a:rPr lang="fr-FR" altLang="fr-FR" sz="4000" b="1" dirty="0" smtClean="0"/>
              <a:t>pour limiter les difficultés</a:t>
            </a:r>
            <a:endParaRPr lang="fr-FR" alt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124745"/>
            <a:ext cx="8928100" cy="5231606"/>
          </a:xfrm>
        </p:spPr>
        <p:txBody>
          <a:bodyPr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fr-FR" dirty="0"/>
              <a:t>Tout ce qui concerne  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ongles, les boucles d’oreille,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robinets,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chaussettes,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équipements sportifs simples (protège tibias, crampons),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parapluies,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brosses à cheveux,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accessoires d’équipement de maison basiques (cintres, repassage, multiprises, couettes</a:t>
            </a:r>
            <a:r>
              <a:rPr lang="fr-FR" sz="3100" dirty="0" smtClean="0"/>
              <a:t>, réveils, poubelles, tables, chaises, cafetière, grille pain, etc</a:t>
            </a:r>
            <a:r>
              <a:rPr lang="fr-FR" sz="3100" dirty="0"/>
              <a:t>.)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stylos correcteurs d’orthographe,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antivols deux roues,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produits de camping,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/>
              <a:t>Les </a:t>
            </a:r>
            <a:r>
              <a:rPr lang="fr-FR" sz="3100" dirty="0" smtClean="0"/>
              <a:t>écharpes,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 smtClean="0"/>
              <a:t>Des produits avec un packaging original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100" dirty="0" smtClean="0"/>
              <a:t>Tout </a:t>
            </a:r>
            <a:r>
              <a:rPr lang="fr-FR" sz="3100" dirty="0"/>
              <a:t>ce qui encourage la consommation de produits autorisés mais dangereux pour la santé ou favorise les comportements non éthiques.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C5F7A0-DEDE-4BBA-B8E1-8932E4F749B3}" type="slidenum">
              <a:rPr lang="fr-FR" altLang="fr-FR">
                <a:solidFill>
                  <a:srgbClr val="045C75"/>
                </a:solidFill>
              </a:rPr>
              <a:pPr/>
              <a:t>7</a:t>
            </a:fld>
            <a:endParaRPr lang="fr-FR" altLang="fr-FR">
              <a:solidFill>
                <a:srgbClr val="045C7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3" grpId="0" uiExpand="1" build="p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pPr algn="ctr"/>
            <a:r>
              <a:rPr lang="fr-FR" b="1" dirty="0"/>
              <a:t>Validation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56791"/>
            <a:ext cx="8686800" cy="4767809"/>
          </a:xfrm>
        </p:spPr>
        <p:txBody>
          <a:bodyPr/>
          <a:lstStyle/>
          <a:p>
            <a:r>
              <a:rPr lang="fr-FR" sz="3200" dirty="0"/>
              <a:t>Par l’enseignante selon faisabilité pédagogique d’après son </a:t>
            </a:r>
            <a:r>
              <a:rPr lang="fr-FR" sz="3200" dirty="0" smtClean="0"/>
              <a:t>expérience et non parce que l’idée est mauvaise</a:t>
            </a:r>
            <a:endParaRPr lang="fr-FR" sz="3200" dirty="0"/>
          </a:p>
          <a:p>
            <a:pPr marL="0" indent="0">
              <a:buNone/>
            </a:pPr>
            <a:endParaRPr lang="fr-FR" sz="3200" dirty="0"/>
          </a:p>
          <a:p>
            <a:r>
              <a:rPr lang="fr-FR" sz="3200" dirty="0"/>
              <a:t>Pendant la première </a:t>
            </a:r>
            <a:r>
              <a:rPr lang="fr-FR" sz="3200" dirty="0" smtClean="0"/>
              <a:t>séance</a:t>
            </a:r>
          </a:p>
          <a:p>
            <a:pPr marL="0" indent="0">
              <a:buNone/>
            </a:pPr>
            <a:r>
              <a:rPr lang="fr-FR" sz="3200" dirty="0" smtClean="0"/>
              <a:t>		</a:t>
            </a:r>
            <a:endParaRPr lang="fr-FR" sz="3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Laurence Chérel - Catherine Madrid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2267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2537" y="1935163"/>
            <a:ext cx="6038926" cy="4389437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Laurence Chérel - Catherine Madrid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CFB03-38D8-4B9F-BC93-88CC668E7290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35496" y="5085184"/>
            <a:ext cx="1584176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2407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Diapositive 1 - &amp;quot;PRODUIT FIL ROUGE :  parcours d'acquisition de compétences en marketing  par le choix de son objet d'apprenti&quot;/&gt;&lt;property id=&quot;20307&quot; value=&quot;290&quot;/&gt;&lt;/object&gt;&lt;object type=&quot;3&quot; unique_id=&quot;10007&quot;&gt;&lt;property id=&quot;20148&quot; value=&quot;5&quot;/&gt;&lt;property id=&quot;20300&quot; value=&quot;Diapositive 2 - &amp;quot;Vous allez être acteur(trice) de votre apprentissage en marketing !&amp;quot;&quot;/&gt;&lt;property id=&quot;20307&quot; value=&quot;284&quot;/&gt;&lt;/object&gt;&lt;object type=&quot;3&quot; unique_id=&quot;10013&quot;&gt;&lt;property id=&quot;20148&quot; value=&quot;5&quot;/&gt;&lt;property id=&quot;20300&quot; value=&quot;Diapositive 7 - &amp;quot;Consignes :&amp;quot;&quot;/&gt;&lt;property id=&quot;20307&quot; value=&quot;288&quot;/&gt;&lt;/object&gt;&lt;object type=&quot;3&quot; unique_id=&quot;10014&quot;&gt;&lt;property id=&quot;20148&quot; value=&quot;5&quot;/&gt;&lt;property id=&quot;20300&quot; value=&quot;Diapositive 8 - &amp;quot;Les idées déconseillées &amp;quot;&quot;/&gt;&lt;property id=&quot;20307&quot; value=&quot;287&quot;/&gt;&lt;/object&gt;&lt;object type=&quot;3&quot; unique_id=&quot;10023&quot;&gt;&lt;property id=&quot;20148&quot; value=&quot;5&quot;/&gt;&lt;property id=&quot;20300&quot; value=&quot;Diapositive 12 - &amp;quot;  Pour la prochaine séance :   &amp;quot;&quot;/&gt;&lt;property id=&quot;20307&quot; value=&quot;274&quot;/&gt;&lt;/object&gt;&lt;object type=&quot;3&quot; unique_id=&quot;10025&quot;&gt;&lt;property id=&quot;20148&quot; value=&quot;5&quot;/&gt;&lt;property id=&quot;20300&quot; value=&quot;Diapositive 14&quot;/&gt;&lt;property id=&quot;20307&quot; value=&quot;295&quot;/&gt;&lt;/object&gt;&lt;object type=&quot;3&quot; unique_id=&quot;10310&quot;&gt;&lt;property id=&quot;20148&quot; value=&quot;5&quot;/&gt;&lt;property id=&quot;20300&quot; value=&quot;Diapositive 6 - &amp;quot;2 –A vous de jouer pour le prochain cours imaginer  votre produit :&amp;quot;&quot;/&gt;&lt;property id=&quot;20307&quot; value=&quot;297&quot;/&gt;&lt;/object&gt;&lt;object type=&quot;3&quot; unique_id=&quot;10311&quot;&gt;&lt;property id=&quot;20148&quot; value=&quot;5&quot;/&gt;&lt;property id=&quot;20300&quot; value=&quot;Diapositive 9 - &amp;quot;Validation :&amp;quot;&quot;/&gt;&lt;property id=&quot;20307&quot; value=&quot;298&quot;/&gt;&lt;/object&gt;&lt;object type=&quot;3&quot; unique_id=&quot;11474&quot;&gt;&lt;property id=&quot;20148&quot; value=&quot;5&quot;/&gt;&lt;property id=&quot;20300&quot; value=&quot;Diapositive 5&quot;/&gt;&lt;property id=&quot;20307&quot; value=&quot;304&quot;/&gt;&lt;/object&gt;&lt;object type=&quot;3&quot; unique_id=&quot;11476&quot;&gt;&lt;property id=&quot;20148&quot; value=&quot;5&quot;/&gt;&lt;property id=&quot;20300&quot; value=&quot;Diapositive 11&quot;/&gt;&lt;property id=&quot;20307&quot; value=&quot;305&quot;/&gt;&lt;/object&gt;&lt;object type=&quot;3&quot; unique_id=&quot;11478&quot;&gt;&lt;property id=&quot;20148&quot; value=&quot;5&quot;/&gt;&lt;property id=&quot;20300&quot; value=&quot;Diapositive 10 - &amp;quot;Copie d’écran moodle plus lien&amp;quot;&quot;/&gt;&lt;property id=&quot;20307&quot; value=&quot;308&quot;/&gt;&lt;/object&gt;&lt;object type=&quot;3&quot; unique_id=&quot;11479&quot;&gt;&lt;property id=&quot;20148&quot; value=&quot;5&quot;/&gt;&lt;property id=&quot;20300&quot; value=&quot;Diapositive 13&quot;/&gt;&lt;property id=&quot;20307&quot; value=&quot;307&quot;/&gt;&lt;/object&gt;&lt;object type=&quot;3&quot; unique_id=&quot;11529&quot;&gt;&lt;property id=&quot;20148&quot; value=&quot;5&quot;/&gt;&lt;property id=&quot;20300&quot; value=&quot;Diapositive 4&quot;/&gt;&lt;property id=&quot;20307&quot; value=&quot;309&quot;/&gt;&lt;/object&gt;&lt;object type=&quot;3&quot; unique_id=&quot;12239&quot;&gt;&lt;property id=&quot;20148&quot; value=&quot;5&quot;/&gt;&lt;property id=&quot;20300&quot; value=&quot;Diapositive 3 - &amp;quot;Les  compétences que vous allez acquérir :&amp;quot;&quot;/&gt;&lt;property id=&quot;20307&quot; value=&quot;310&quot;/&gt;&lt;/object&gt;&lt;/object&gt;&lt;object type=&quot;8&quot; unique_id=&quot;1005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3">
      <a:dk1>
        <a:sysClr val="windowText" lastClr="000000"/>
      </a:dk1>
      <a:lt1>
        <a:srgbClr val="000000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nalisé 3">
    <a:dk1>
      <a:sysClr val="windowText" lastClr="000000"/>
    </a:dk1>
    <a:lt1>
      <a:srgbClr val="000000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ersonnalisé 3">
    <a:dk1>
      <a:sysClr val="windowText" lastClr="000000"/>
    </a:dk1>
    <a:lt1>
      <a:srgbClr val="000000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2613</TotalTime>
  <Words>554</Words>
  <Application>Microsoft Office PowerPoint</Application>
  <PresentationFormat>Affichage à l'écran 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Wingdings</vt:lpstr>
      <vt:lpstr>Wingdings 2</vt:lpstr>
      <vt:lpstr>Débit</vt:lpstr>
      <vt:lpstr>PARCOURS FIL ROUGE :  acquérir des compétences en marketing    </vt:lpstr>
      <vt:lpstr>PARCOURS FIL ROUGE</vt:lpstr>
      <vt:lpstr>Les  compétences que vous allez acquérir :</vt:lpstr>
      <vt:lpstr>Vous allez être acteur(trice) de votre apprentissage en marketing !</vt:lpstr>
      <vt:lpstr>2 –A vous de jouer pour le prochain cours imaginer votre produit :</vt:lpstr>
      <vt:lpstr>Consignes :</vt:lpstr>
      <vt:lpstr>Les idées déconseillées pour limiter les difficultés</vt:lpstr>
      <vt:lpstr>Validation :</vt:lpstr>
      <vt:lpstr>Présentation PowerPoint</vt:lpstr>
      <vt:lpstr>Présentation PowerPoint</vt:lpstr>
      <vt:lpstr>Présentation PowerPoint</vt:lpstr>
      <vt:lpstr>Présentation PowerPoint</vt:lpstr>
      <vt:lpstr>  Pour la prochaine séance :   </vt:lpstr>
      <vt:lpstr>Où trouver le cours ?</vt:lpstr>
      <vt:lpstr>Présentation PowerPoint</vt:lpstr>
      <vt:lpstr>Présentation PowerPoint</vt:lpstr>
    </vt:vector>
  </TitlesOfParts>
  <Company>Sweet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SWEET</dc:creator>
  <cp:lastModifiedBy>Catherine Madrid</cp:lastModifiedBy>
  <cp:revision>177</cp:revision>
  <cp:lastPrinted>2019-09-16T09:49:13Z</cp:lastPrinted>
  <dcterms:created xsi:type="dcterms:W3CDTF">2013-09-06T14:38:59Z</dcterms:created>
  <dcterms:modified xsi:type="dcterms:W3CDTF">2022-09-14T12:24:41Z</dcterms:modified>
</cp:coreProperties>
</file>