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4"/>
  </p:notesMasterIdLst>
  <p:handoutMasterIdLst>
    <p:handoutMasterId r:id="rId35"/>
  </p:handoutMasterIdLst>
  <p:sldIdLst>
    <p:sldId id="328" r:id="rId2"/>
    <p:sldId id="257" r:id="rId3"/>
    <p:sldId id="30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7" r:id="rId12"/>
    <p:sldId id="330" r:id="rId13"/>
    <p:sldId id="307" r:id="rId14"/>
    <p:sldId id="306" r:id="rId15"/>
    <p:sldId id="317" r:id="rId16"/>
    <p:sldId id="276" r:id="rId17"/>
    <p:sldId id="315" r:id="rId18"/>
    <p:sldId id="331" r:id="rId19"/>
    <p:sldId id="332" r:id="rId20"/>
    <p:sldId id="366" r:id="rId21"/>
    <p:sldId id="295" r:id="rId22"/>
    <p:sldId id="314" r:id="rId23"/>
    <p:sldId id="367" r:id="rId24"/>
    <p:sldId id="334" r:id="rId25"/>
    <p:sldId id="341" r:id="rId26"/>
    <p:sldId id="368" r:id="rId27"/>
    <p:sldId id="350" r:id="rId28"/>
    <p:sldId id="358" r:id="rId29"/>
    <p:sldId id="360" r:id="rId30"/>
    <p:sldId id="364" r:id="rId31"/>
    <p:sldId id="365" r:id="rId32"/>
    <p:sldId id="321" r:id="rId3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CC6C2"/>
    <a:srgbClr val="FACFA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8" autoAdjust="0"/>
    <p:restoredTop sz="86466" autoAdjust="0"/>
  </p:normalViewPr>
  <p:slideViewPr>
    <p:cSldViewPr>
      <p:cViewPr>
        <p:scale>
          <a:sx n="50" d="100"/>
          <a:sy n="50" d="100"/>
        </p:scale>
        <p:origin x="-2530" y="-8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114"/>
    </p:cViewPr>
  </p:sorter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FE838C-07C6-4FA0-A1BA-F8E67073464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62692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29A138-72AB-49B4-945A-F2077FACD4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38782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45841A-BCF5-46C3-8237-A9E046C77519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B03210-061B-45F2-AA75-56B6B64B3124}" type="slidenum">
              <a:rPr lang="fr-FR" altLang="fr-FR" smtClean="0"/>
              <a:pPr eaLnBrk="1" hangingPunct="1">
                <a:spcBef>
                  <a:spcPct val="0"/>
                </a:spcBef>
              </a:pPr>
              <a:t>10</a:t>
            </a:fld>
            <a:endParaRPr lang="fr-FR" altLang="fr-FR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F7C737-1130-46AF-923D-0DF4A38B14EC}" type="slidenum">
              <a:rPr lang="fr-FR" altLang="fr-FR" smtClean="0"/>
              <a:pPr eaLnBrk="1" hangingPunct="1">
                <a:spcBef>
                  <a:spcPct val="0"/>
                </a:spcBef>
              </a:pPr>
              <a:t>11</a:t>
            </a:fld>
            <a:endParaRPr lang="fr-FR" altLang="fr-FR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C26CC3-07C9-48BB-9C9D-B6D02F757F41}" type="slidenum">
              <a:rPr lang="fr-FR" altLang="fr-FR" smtClean="0"/>
              <a:pPr eaLnBrk="1" hangingPunct="1">
                <a:spcBef>
                  <a:spcPct val="0"/>
                </a:spcBef>
              </a:pPr>
              <a:t>13</a:t>
            </a:fld>
            <a:endParaRPr lang="fr-FR" altLang="fr-FR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FE216C-8E64-429C-B054-F5631B4EC2C5}" type="slidenum">
              <a:rPr lang="fr-FR" altLang="fr-FR" smtClean="0"/>
              <a:pPr eaLnBrk="1" hangingPunct="1">
                <a:spcBef>
                  <a:spcPct val="0"/>
                </a:spcBef>
              </a:pPr>
              <a:t>14</a:t>
            </a:fld>
            <a:endParaRPr lang="fr-FR" altLang="fr-FR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CB5F54-9672-4EC5-9779-77B26260858F}" type="slidenum">
              <a:rPr lang="fr-FR" altLang="fr-FR" smtClean="0"/>
              <a:pPr eaLnBrk="1" hangingPunct="1">
                <a:spcBef>
                  <a:spcPct val="0"/>
                </a:spcBef>
              </a:pPr>
              <a:t>21</a:t>
            </a:fld>
            <a:endParaRPr lang="fr-FR" altLang="fr-FR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C8CA14-3BC0-4845-89F1-AFCA383B0EEE}" type="slidenum">
              <a:rPr lang="fr-FR" altLang="fr-FR" smtClean="0"/>
              <a:pPr eaLnBrk="1" hangingPunct="1">
                <a:spcBef>
                  <a:spcPct val="0"/>
                </a:spcBef>
              </a:pPr>
              <a:t>22</a:t>
            </a:fld>
            <a:endParaRPr lang="fr-FR" altLang="fr-FR" dirty="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69F610-D244-4F81-8E00-1B85C4818A68}" type="slidenum">
              <a:rPr lang="fr-FR" altLang="fr-FR" smtClean="0"/>
              <a:pPr eaLnBrk="1" hangingPunct="1">
                <a:spcBef>
                  <a:spcPct val="0"/>
                </a:spcBef>
              </a:pPr>
              <a:t>32</a:t>
            </a:fld>
            <a:endParaRPr lang="fr-FR" altLang="fr-FR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193E1A-CC3D-4892-9B56-32CCE682C58E}" type="slidenum">
              <a:rPr lang="fr-FR" altLang="fr-FR" smtClean="0"/>
              <a:pPr eaLnBrk="1" hangingPunct="1">
                <a:spcBef>
                  <a:spcPct val="0"/>
                </a:spcBef>
              </a:pPr>
              <a:t>2</a:t>
            </a:fld>
            <a:endParaRPr lang="fr-FR" altLang="fr-FR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C278BE-7975-4B32-BFA9-2269911D3F15}" type="slidenum">
              <a:rPr lang="fr-FR" altLang="fr-FR" smtClean="0"/>
              <a:pPr eaLnBrk="1" hangingPunct="1">
                <a:spcBef>
                  <a:spcPct val="0"/>
                </a:spcBef>
              </a:pPr>
              <a:t>3</a:t>
            </a:fld>
            <a:endParaRPr lang="fr-FR" altLang="fr-FR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380B7F-1BE6-4D4F-ABEE-6A3934BECE6D}" type="slidenum">
              <a:rPr lang="fr-FR" altLang="fr-FR" smtClean="0"/>
              <a:pPr eaLnBrk="1" hangingPunct="1">
                <a:spcBef>
                  <a:spcPct val="0"/>
                </a:spcBef>
              </a:pPr>
              <a:t>4</a:t>
            </a:fld>
            <a:endParaRPr lang="fr-FR" altLang="fr-FR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1D595E-6777-4AA7-AFAF-834E6689B9A4}" type="slidenum">
              <a:rPr lang="fr-FR" altLang="fr-FR" smtClean="0"/>
              <a:pPr eaLnBrk="1" hangingPunct="1">
                <a:spcBef>
                  <a:spcPct val="0"/>
                </a:spcBef>
              </a:pPr>
              <a:t>5</a:t>
            </a:fld>
            <a:endParaRPr lang="fr-FR" altLang="fr-FR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4917F0-A833-46F0-8A27-D5971FC96910}" type="slidenum">
              <a:rPr lang="fr-FR" altLang="fr-FR" smtClean="0"/>
              <a:pPr eaLnBrk="1" hangingPunct="1">
                <a:spcBef>
                  <a:spcPct val="0"/>
                </a:spcBef>
              </a:pPr>
              <a:t>6</a:t>
            </a:fld>
            <a:endParaRPr lang="fr-FR" altLang="fr-FR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563774-1A8F-4428-8BB7-B994B76AF720}" type="slidenum">
              <a:rPr lang="fr-FR" altLang="fr-FR" smtClean="0"/>
              <a:pPr eaLnBrk="1" hangingPunct="1">
                <a:spcBef>
                  <a:spcPct val="0"/>
                </a:spcBef>
              </a:pPr>
              <a:t>7</a:t>
            </a:fld>
            <a:endParaRPr lang="fr-FR" altLang="fr-FR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5A6036-1E49-468D-A65C-A4561CFCE9E9}" type="slidenum">
              <a:rPr lang="fr-FR" altLang="fr-FR" smtClean="0"/>
              <a:pPr eaLnBrk="1" hangingPunct="1">
                <a:spcBef>
                  <a:spcPct val="0"/>
                </a:spcBef>
              </a:pPr>
              <a:t>8</a:t>
            </a:fld>
            <a:endParaRPr lang="fr-FR" altLang="fr-FR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DE8043-25B7-4BCD-AD4B-427890F11211}" type="slidenum">
              <a:rPr lang="fr-FR" altLang="fr-FR" smtClean="0"/>
              <a:pPr eaLnBrk="1" hangingPunct="1">
                <a:spcBef>
                  <a:spcPct val="0"/>
                </a:spcBef>
              </a:pPr>
              <a:t>9</a:t>
            </a:fld>
            <a:endParaRPr lang="fr-FR" altLang="fr-FR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2 w 64000"/>
                <a:gd name="T1" fmla="*/ -1 h 64000"/>
                <a:gd name="T2" fmla="*/ 3 w 64000"/>
                <a:gd name="T3" fmla="*/ 0 h 64000"/>
                <a:gd name="T4" fmla="*/ 2 w 64000"/>
                <a:gd name="T5" fmla="*/ 1 h 64000"/>
                <a:gd name="T6" fmla="*/ 2 w 64000"/>
                <a:gd name="T7" fmla="*/ 1 h 64000"/>
                <a:gd name="T8" fmla="*/ 2 w 64000"/>
                <a:gd name="T9" fmla="*/ 1 h 64000"/>
                <a:gd name="T10" fmla="*/ 2 w 64000"/>
                <a:gd name="T11" fmla="*/ 1 h 64000"/>
                <a:gd name="T12" fmla="*/ 2 w 64000"/>
                <a:gd name="T13" fmla="*/ -1 h 64000"/>
                <a:gd name="T14" fmla="*/ 2 w 64000"/>
                <a:gd name="T15" fmla="*/ -1 h 64000"/>
                <a:gd name="T16" fmla="*/ 2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3 w 64000"/>
                <a:gd name="T1" fmla="*/ -2 h 64000"/>
                <a:gd name="T2" fmla="*/ 4 w 64000"/>
                <a:gd name="T3" fmla="*/ 0 h 64000"/>
                <a:gd name="T4" fmla="*/ 3 w 64000"/>
                <a:gd name="T5" fmla="*/ 2 h 64000"/>
                <a:gd name="T6" fmla="*/ 3 w 64000"/>
                <a:gd name="T7" fmla="*/ 2 h 64000"/>
                <a:gd name="T8" fmla="*/ 3 w 64000"/>
                <a:gd name="T9" fmla="*/ 2 h 64000"/>
                <a:gd name="T10" fmla="*/ 3 w 64000"/>
                <a:gd name="T11" fmla="*/ 2 h 64000"/>
                <a:gd name="T12" fmla="*/ 3 w 64000"/>
                <a:gd name="T13" fmla="*/ -2 h 64000"/>
                <a:gd name="T14" fmla="*/ 3 w 64000"/>
                <a:gd name="T15" fmla="*/ -2 h 64000"/>
                <a:gd name="T16" fmla="*/ 3 w 64000"/>
                <a:gd name="T17" fmla="*/ -2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143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77A34-3865-472D-88CC-AE2C0DA519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2508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702DF-CB5C-41E3-8E99-1F01E044882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133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4704-2B07-40BA-8ADD-0E1CAEA475D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1702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A69B9-C58C-43C1-830A-D2B408BE39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90780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1.2.1 les faits marquants de la consommation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722B-4C09-425E-B260-C964221B58B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25215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130B-171C-4B7A-832B-E8E2226128B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0320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820F0-57FA-4682-997B-1F24CCF0F77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4594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56BFB-6115-4972-998E-629AFD3FCE3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3261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3832-9363-42B2-A7AA-C1BACF98DC2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4154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FB36-B30E-40AD-9686-4C868E1F86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3865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1.2.1 les faits marquants de la consommation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2F64-2DD6-4DEA-92BD-3F0720E90EC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807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3 w 64000"/>
                <a:gd name="T1" fmla="*/ -1 h 64000"/>
                <a:gd name="T2" fmla="*/ 4 w 64000"/>
                <a:gd name="T3" fmla="*/ 0 h 64000"/>
                <a:gd name="T4" fmla="*/ 3 w 64000"/>
                <a:gd name="T5" fmla="*/ 1 h 64000"/>
                <a:gd name="T6" fmla="*/ 3 w 64000"/>
                <a:gd name="T7" fmla="*/ 1 h 64000"/>
                <a:gd name="T8" fmla="*/ 3 w 64000"/>
                <a:gd name="T9" fmla="*/ 1 h 64000"/>
                <a:gd name="T10" fmla="*/ 3 w 64000"/>
                <a:gd name="T11" fmla="*/ 1 h 64000"/>
                <a:gd name="T12" fmla="*/ 3 w 64000"/>
                <a:gd name="T13" fmla="*/ -1 h 64000"/>
                <a:gd name="T14" fmla="*/ 3 w 64000"/>
                <a:gd name="T15" fmla="*/ -1 h 64000"/>
                <a:gd name="T16" fmla="*/ 3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3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 w 64000"/>
                <a:gd name="T1" fmla="*/ -1 h 64000"/>
                <a:gd name="T2" fmla="*/ 2 w 64000"/>
                <a:gd name="T3" fmla="*/ 0 h 64000"/>
                <a:gd name="T4" fmla="*/ 1 w 64000"/>
                <a:gd name="T5" fmla="*/ 1 h 64000"/>
                <a:gd name="T6" fmla="*/ 1 w 64000"/>
                <a:gd name="T7" fmla="*/ 1 h 64000"/>
                <a:gd name="T8" fmla="*/ 1 w 64000"/>
                <a:gd name="T9" fmla="*/ 1 h 64000"/>
                <a:gd name="T10" fmla="*/ 1 w 64000"/>
                <a:gd name="T11" fmla="*/ 1 h 64000"/>
                <a:gd name="T12" fmla="*/ 1 w 64000"/>
                <a:gd name="T13" fmla="*/ -1 h 64000"/>
                <a:gd name="T14" fmla="*/ 1 w 64000"/>
                <a:gd name="T15" fmla="*/ -1 h 64000"/>
                <a:gd name="T16" fmla="*/ 1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3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423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dirty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23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AC2DC6-7052-4328-9835-40B0BD93C58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23850" y="6237288"/>
            <a:ext cx="2952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dirty="0" smtClean="0">
                <a:solidFill>
                  <a:schemeClr val="tx2"/>
                </a:solidFill>
                <a:latin typeface="Arial" charset="0"/>
              </a:rPr>
              <a:t>Laurence CHEREL</a:t>
            </a:r>
          </a:p>
          <a:p>
            <a:pPr eaLnBrk="1" hangingPunct="1">
              <a:defRPr/>
            </a:pPr>
            <a:r>
              <a:rPr lang="fr-FR" altLang="fr-FR" sz="1200" dirty="0" smtClean="0">
                <a:solidFill>
                  <a:schemeClr val="tx2"/>
                </a:solidFill>
                <a:latin typeface="Arial" charset="0"/>
              </a:rPr>
              <a:t>Catherine MADRID</a:t>
            </a:r>
          </a:p>
          <a:p>
            <a:pPr eaLnBrk="1" hangingPunct="1">
              <a:defRPr/>
            </a:pPr>
            <a:r>
              <a:rPr lang="fr-FR" altLang="fr-FR" sz="1200" b="1" i="1" dirty="0" smtClean="0">
                <a:solidFill>
                  <a:schemeClr val="tx2"/>
                </a:solidFill>
                <a:latin typeface="Arial" charset="0"/>
              </a:rPr>
              <a:t>IUT Tech de Co Bordeaux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2" r:id="rId2"/>
    <p:sldLayoutId id="2147483759" r:id="rId3"/>
    <p:sldLayoutId id="2147483760" r:id="rId4"/>
    <p:sldLayoutId id="2147483753" r:id="rId5"/>
    <p:sldLayoutId id="2147483754" r:id="rId6"/>
    <p:sldLayoutId id="2147483761" r:id="rId7"/>
    <p:sldLayoutId id="2147483755" r:id="rId8"/>
    <p:sldLayoutId id="2147483762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marketing.fr/Marketing-Magazine/Article/LE-FIL-ROUGE-DU-MARKETING-44862-1.htm" TargetMode="External"/><Relationship Id="rId2" Type="http://schemas.openxmlformats.org/officeDocument/2006/relationships/hyperlink" Target="http://www.hyperstorique.carrefour50ans.fr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b="1" dirty="0" smtClean="0"/>
              <a:t/>
            </a:r>
            <a:br>
              <a:rPr lang="fr-FR" b="1" dirty="0" smtClean="0"/>
            </a:br>
            <a:r>
              <a:rPr lang="en-GB" b="1" noProof="0" dirty="0" smtClean="0"/>
              <a:t/>
            </a:r>
            <a:br>
              <a:rPr lang="en-GB" b="1" noProof="0" dirty="0" smtClean="0"/>
            </a:br>
            <a:r>
              <a:rPr lang="en-GB" b="1" noProof="0" dirty="0" smtClean="0"/>
              <a:t/>
            </a:r>
            <a:br>
              <a:rPr lang="en-GB" b="1" noProof="0" dirty="0" smtClean="0"/>
            </a:br>
            <a:r>
              <a:rPr lang="en-GB" sz="3600" b="1" noProof="0" dirty="0" smtClean="0"/>
              <a:t>Key Notions on Consumption 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endParaRPr lang="en-GB" altLang="fr-FR" noProof="0" dirty="0" smtClean="0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857496"/>
            <a:ext cx="7239000" cy="2322517"/>
          </a:xfrm>
        </p:spPr>
        <p:txBody>
          <a:bodyPr/>
          <a:lstStyle/>
          <a:p>
            <a:pPr eaLnBrk="1" hangingPunct="1">
              <a:buFont typeface="Wingdings" pitchFamily="2" charset="2"/>
              <a:buChar char="¡"/>
            </a:pPr>
            <a:r>
              <a:rPr lang="en-GB" altLang="fr-FR" sz="2500" noProof="0" dirty="0" smtClean="0"/>
              <a:t>Situating consumption in a historical perspective</a:t>
            </a:r>
          </a:p>
          <a:p>
            <a:pPr eaLnBrk="1" hangingPunct="1"/>
            <a:endParaRPr lang="en-GB" altLang="fr-FR" sz="2500" noProof="0" dirty="0" smtClean="0"/>
          </a:p>
          <a:p>
            <a:pPr eaLnBrk="1" hangingPunct="1">
              <a:buFont typeface="Wingdings" pitchFamily="2" charset="2"/>
              <a:buChar char="¡"/>
            </a:pPr>
            <a:r>
              <a:rPr lang="en-GB" altLang="fr-FR" sz="2500" noProof="0" dirty="0" smtClean="0"/>
              <a:t>Understanding the successive adaptations of the market research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/>
      <p:bldP spid="18842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 sz="2800" noProof="0" dirty="0" smtClean="0"/>
              <a:t>Product ranges are increasingly diversified to meet this need for individualism (Limited car series)</a:t>
            </a:r>
            <a:endParaRPr lang="en-GB" altLang="fr-FR" sz="2800" i="1" noProof="0" dirty="0" smtClean="0"/>
          </a:p>
          <a:p>
            <a:pPr eaLnBrk="1" hangingPunct="1"/>
            <a:r>
              <a:rPr lang="en-GB" altLang="fr-FR" sz="2800" noProof="0" dirty="0" smtClean="0"/>
              <a:t> Consumers are faced with a «hyper choice» and can no longer differentiate products</a:t>
            </a:r>
          </a:p>
          <a:p>
            <a:pPr eaLnBrk="1" hangingPunct="1"/>
            <a:r>
              <a:rPr lang="en-GB" altLang="fr-FR" sz="2800" noProof="0" dirty="0" smtClean="0"/>
              <a:t>The Gulf War challenges the excessiveness of this hyper-individualistic consumption model</a:t>
            </a:r>
          </a:p>
          <a:p>
            <a:pPr eaLnBrk="1" hangingPunct="1">
              <a:buFont typeface="Wingdings" pitchFamily="2" charset="2"/>
              <a:buNone/>
            </a:pPr>
            <a:endParaRPr lang="en-GB" altLang="fr-FR" sz="2400" noProof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fr-FR" sz="3200" noProof="0" dirty="0" smtClean="0"/>
              <a:t>Consequences for the Marketing Approach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  <p:bldP spid="11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fr-FR" noProof="0" dirty="0" smtClean="0"/>
              <a:t>The 1990s, 2000s, 2010s ...</a:t>
            </a:r>
            <a:br>
              <a:rPr lang="en-GB" altLang="fr-FR" noProof="0" dirty="0" smtClean="0"/>
            </a:br>
            <a:endParaRPr lang="en-GB" altLang="fr-FR" noProof="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fr-FR" sz="3200" noProof="0" dirty="0" smtClean="0"/>
              <a:t>Over these three decades several transversal trends have emerged in our society.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900113" y="1557338"/>
            <a:ext cx="7313612" cy="4114800"/>
          </a:xfrm>
        </p:spPr>
        <p:txBody>
          <a:bodyPr/>
          <a:lstStyle/>
          <a:p>
            <a:pPr eaLnBrk="1" hangingPunct="1"/>
            <a:r>
              <a:rPr lang="en-GB" altLang="fr-FR" noProof="0" dirty="0" smtClean="0"/>
              <a:t>The replacement of traditional social groups by tribe phenomena (1)</a:t>
            </a:r>
          </a:p>
          <a:p>
            <a:pPr eaLnBrk="1" hangingPunct="1">
              <a:buNone/>
            </a:pPr>
            <a:endParaRPr lang="en-GB" altLang="fr-FR" sz="1200" noProof="0" dirty="0" smtClean="0"/>
          </a:p>
          <a:p>
            <a:pPr eaLnBrk="1" hangingPunct="1"/>
            <a:r>
              <a:rPr lang="en-GB" altLang="fr-FR" noProof="0" dirty="0" smtClean="0"/>
              <a:t>The splitting of consumption (2)</a:t>
            </a:r>
          </a:p>
          <a:p>
            <a:pPr eaLnBrk="1" hangingPunct="1">
              <a:buNone/>
            </a:pPr>
            <a:endParaRPr lang="en-GB" altLang="fr-FR" noProof="0" dirty="0" smtClean="0"/>
          </a:p>
          <a:p>
            <a:pPr eaLnBrk="1" hangingPunct="1"/>
            <a:r>
              <a:rPr lang="en-GB" altLang="fr-FR" noProof="0" dirty="0" smtClean="0"/>
              <a:t>The search for pleasure through consumption (3)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522">
            <a:off x="6264275" y="3876675"/>
            <a:ext cx="2232025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The Emergence of Tribes (1)</a:t>
            </a:r>
          </a:p>
        </p:txBody>
      </p:sp>
      <p:pic>
        <p:nvPicPr>
          <p:cNvPr id="1946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05" t="55667" r="57001" b="13222"/>
          <a:stretch>
            <a:fillRect/>
          </a:stretch>
        </p:blipFill>
        <p:spPr bwMode="auto">
          <a:xfrm>
            <a:off x="107950" y="4448175"/>
            <a:ext cx="20161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9088" y="1989138"/>
            <a:ext cx="7313612" cy="4114800"/>
          </a:xfrm>
        </p:spPr>
        <p:txBody>
          <a:bodyPr/>
          <a:lstStyle/>
          <a:p>
            <a:pPr eaLnBrk="1" hangingPunct="1"/>
            <a:r>
              <a:rPr lang="en-GB" altLang="fr-FR" sz="2500" noProof="0" dirty="0" smtClean="0"/>
              <a:t>A tribe is a group of people who share experiences and/or emotions:</a:t>
            </a:r>
            <a:endParaRPr lang="en-GB" altLang="fr-FR" sz="2500" i="1" noProof="0" dirty="0" smtClean="0"/>
          </a:p>
          <a:p>
            <a:pPr lvl="1" eaLnBrk="1" hangingPunct="1"/>
            <a:r>
              <a:rPr lang="en-GB" altLang="fr-FR" sz="2100" noProof="0" dirty="0" smtClean="0"/>
              <a:t>Any individual can belong to several tribes</a:t>
            </a:r>
          </a:p>
          <a:p>
            <a:pPr lvl="1" eaLnBrk="1" hangingPunct="1"/>
            <a:r>
              <a:rPr lang="en-GB" altLang="fr-FR" sz="2100" noProof="0" dirty="0" smtClean="0"/>
              <a:t>Tribes are difficult to identity and to quantify </a:t>
            </a:r>
          </a:p>
          <a:p>
            <a:pPr lvl="1" eaLnBrk="1" hangingPunct="1"/>
            <a:r>
              <a:rPr lang="en-GB" altLang="fr-FR" sz="2100" noProof="0" dirty="0" smtClean="0"/>
              <a:t>A tribe justifies a  </a:t>
            </a:r>
            <a:r>
              <a:rPr lang="en-GB" altLang="fr-FR" sz="2100" b="1" noProof="0" dirty="0" smtClean="0"/>
              <a:t>Marketing o</a:t>
            </a:r>
            <a:r>
              <a:rPr lang="en-GB" altLang="fr-FR" b="1" noProof="0" dirty="0" smtClean="0"/>
              <a:t>ffer</a:t>
            </a:r>
            <a:r>
              <a:rPr lang="en-GB" altLang="fr-FR" sz="2100" b="1" noProof="0" dirty="0" smtClean="0"/>
              <a:t> </a:t>
            </a:r>
            <a:r>
              <a:rPr lang="en-GB" altLang="fr-FR" sz="2100" noProof="0" dirty="0" smtClean="0"/>
              <a:t>based on the value of the link.</a:t>
            </a:r>
            <a:endParaRPr lang="en-GB" altLang="fr-FR" sz="2100" i="1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fr-FR" sz="3200" i="1" noProof="0" dirty="0" smtClean="0"/>
              <a:t>The splitting of consumption modes (2)</a:t>
            </a:r>
            <a:r>
              <a:rPr lang="en-GB" altLang="fr-FR" sz="4400" noProof="0" dirty="0" smtClean="0"/>
              <a:t> 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773238"/>
            <a:ext cx="3589337" cy="4114800"/>
          </a:xfrm>
        </p:spPr>
        <p:txBody>
          <a:bodyPr/>
          <a:lstStyle/>
          <a:p>
            <a:pPr eaLnBrk="1" hangingPunct="1"/>
            <a:r>
              <a:rPr lang="en-GB" altLang="fr-FR" sz="1700" b="1" noProof="0" dirty="0" smtClean="0"/>
              <a:t>Traditional consumption 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94288" y="1827213"/>
            <a:ext cx="3589337" cy="4114800"/>
          </a:xfrm>
        </p:spPr>
        <p:txBody>
          <a:bodyPr/>
          <a:lstStyle/>
          <a:p>
            <a:pPr eaLnBrk="1" hangingPunct="1"/>
            <a:r>
              <a:rPr lang="en-GB" altLang="fr-FR" sz="1900" b="1" noProof="0" dirty="0" smtClean="0"/>
              <a:t>Split consumption</a:t>
            </a:r>
          </a:p>
        </p:txBody>
      </p:sp>
      <p:sp>
        <p:nvSpPr>
          <p:cNvPr id="152581" name="AutoShape 5"/>
          <p:cNvSpPr>
            <a:spLocks noChangeArrowheads="1"/>
          </p:cNvSpPr>
          <p:nvPr/>
        </p:nvSpPr>
        <p:spPr bwMode="auto">
          <a:xfrm>
            <a:off x="755650" y="2420938"/>
            <a:ext cx="466725" cy="14430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dirty="0"/>
          </a:p>
        </p:txBody>
      </p:sp>
      <p:sp>
        <p:nvSpPr>
          <p:cNvPr id="152582" name="AutoShape 6"/>
          <p:cNvSpPr>
            <a:spLocks noChangeArrowheads="1"/>
          </p:cNvSpPr>
          <p:nvPr/>
        </p:nvSpPr>
        <p:spPr bwMode="auto">
          <a:xfrm>
            <a:off x="2484438" y="2420938"/>
            <a:ext cx="466725" cy="14430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dirty="0"/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1403350" y="3789363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1476375" y="3357563"/>
            <a:ext cx="7445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1476375" y="2852738"/>
            <a:ext cx="668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2411413" y="4508500"/>
            <a:ext cx="1749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 smtClean="0">
                <a:latin typeface="Arial" charset="0"/>
              </a:rPr>
              <a:t>Product range</a:t>
            </a:r>
            <a:endParaRPr lang="fr-FR" altLang="fr-FR" sz="1800" b="1" dirty="0">
              <a:latin typeface="Arial" charset="0"/>
            </a:endParaRPr>
          </a:p>
        </p:txBody>
      </p:sp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433388" y="4392613"/>
            <a:ext cx="2121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 smtClean="0">
                <a:latin typeface="Arial" charset="0"/>
              </a:rPr>
              <a:t>Income structure </a:t>
            </a:r>
            <a:endParaRPr lang="fr-FR" altLang="fr-FR" sz="1800" b="1" dirty="0">
              <a:latin typeface="Arial" charset="0"/>
            </a:endParaRPr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323850" y="5373688"/>
            <a:ext cx="40959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800" i="1" dirty="0" smtClean="0">
                <a:latin typeface="Arial" charset="0"/>
              </a:rPr>
              <a:t>Each product is intended for a target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800" i="1" dirty="0" smtClean="0">
                <a:latin typeface="Arial" charset="0"/>
              </a:rPr>
              <a:t>defined in terms of income</a:t>
            </a:r>
            <a:endParaRPr lang="en-GB" altLang="fr-FR" sz="1800" i="1" dirty="0">
              <a:latin typeface="Arial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427538" y="1700213"/>
            <a:ext cx="0" cy="4897437"/>
          </a:xfrm>
          <a:prstGeom prst="line">
            <a:avLst/>
          </a:prstGeom>
          <a:noFill/>
          <a:ln w="9525">
            <a:solidFill>
              <a:srgbClr val="00CC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5724525" y="5143512"/>
            <a:ext cx="315436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i="1" dirty="0" smtClean="0">
                <a:latin typeface="Arial" charset="0"/>
              </a:rPr>
              <a:t>It is now difficult to define a link  product/individuals 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400" i="1" dirty="0" smtClean="0">
                <a:latin typeface="Arial" charset="0"/>
              </a:rPr>
              <a:t>Purchases are driven by the values each individual associates with the product.</a:t>
            </a:r>
          </a:p>
        </p:txBody>
      </p:sp>
      <p:sp>
        <p:nvSpPr>
          <p:cNvPr id="152591" name="AutoShape 15"/>
          <p:cNvSpPr>
            <a:spLocks noChangeArrowheads="1"/>
          </p:cNvSpPr>
          <p:nvPr/>
        </p:nvSpPr>
        <p:spPr bwMode="auto">
          <a:xfrm>
            <a:off x="4643438" y="2852738"/>
            <a:ext cx="1003300" cy="1381125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dirty="0"/>
          </a:p>
        </p:txBody>
      </p:sp>
      <p:sp>
        <p:nvSpPr>
          <p:cNvPr id="152592" name="AutoShape 16"/>
          <p:cNvSpPr>
            <a:spLocks noChangeArrowheads="1"/>
          </p:cNvSpPr>
          <p:nvPr/>
        </p:nvSpPr>
        <p:spPr bwMode="auto">
          <a:xfrm>
            <a:off x="7164388" y="3716338"/>
            <a:ext cx="698500" cy="6778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dirty="0"/>
          </a:p>
        </p:txBody>
      </p:sp>
      <p:sp>
        <p:nvSpPr>
          <p:cNvPr id="152593" name="AutoShape 17"/>
          <p:cNvSpPr>
            <a:spLocks noChangeArrowheads="1"/>
          </p:cNvSpPr>
          <p:nvPr/>
        </p:nvSpPr>
        <p:spPr bwMode="auto">
          <a:xfrm rot="10800000">
            <a:off x="7092950" y="2781300"/>
            <a:ext cx="698500" cy="6778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dirty="0"/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4500563" y="4437063"/>
            <a:ext cx="2056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800" b="1" dirty="0" smtClean="0">
                <a:latin typeface="Arial" charset="0"/>
              </a:rPr>
              <a:t>Income structure</a:t>
            </a:r>
            <a:endParaRPr lang="en-GB" altLang="fr-FR" sz="1800" b="1" dirty="0">
              <a:latin typeface="Arial" charset="0"/>
            </a:endParaRP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6813550" y="4652963"/>
            <a:ext cx="1749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 smtClean="0">
                <a:latin typeface="Arial" charset="0"/>
              </a:rPr>
              <a:t>Product range</a:t>
            </a:r>
            <a:endParaRPr lang="fr-FR" altLang="fr-FR" sz="1800" b="1" dirty="0">
              <a:latin typeface="Arial" charset="0"/>
            </a:endParaRPr>
          </a:p>
        </p:txBody>
      </p:sp>
      <p:sp>
        <p:nvSpPr>
          <p:cNvPr id="152596" name="Line 20"/>
          <p:cNvSpPr>
            <a:spLocks noChangeShapeType="1"/>
          </p:cNvSpPr>
          <p:nvPr/>
        </p:nvSpPr>
        <p:spPr bwMode="auto">
          <a:xfrm>
            <a:off x="5435600" y="3933825"/>
            <a:ext cx="1482725" cy="201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52597" name="Line 21"/>
          <p:cNvSpPr>
            <a:spLocks noChangeShapeType="1"/>
          </p:cNvSpPr>
          <p:nvPr/>
        </p:nvSpPr>
        <p:spPr bwMode="auto">
          <a:xfrm flipV="1">
            <a:off x="5292725" y="3141663"/>
            <a:ext cx="1871663" cy="530225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 flipV="1">
            <a:off x="5435600" y="3068638"/>
            <a:ext cx="14605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52599" name="Line 23"/>
          <p:cNvSpPr>
            <a:spLocks noChangeShapeType="1"/>
          </p:cNvSpPr>
          <p:nvPr/>
        </p:nvSpPr>
        <p:spPr bwMode="auto">
          <a:xfrm>
            <a:off x="5435600" y="3213100"/>
            <a:ext cx="1873250" cy="936625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52602" name="Line 26"/>
          <p:cNvSpPr>
            <a:spLocks noChangeShapeType="1"/>
          </p:cNvSpPr>
          <p:nvPr/>
        </p:nvSpPr>
        <p:spPr bwMode="auto">
          <a:xfrm>
            <a:off x="6948488" y="6524625"/>
            <a:ext cx="86518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5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5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  <p:bldP spid="152580" grpId="0" build="p"/>
      <p:bldP spid="152581" grpId="0" animBg="1"/>
      <p:bldP spid="152582" grpId="0" animBg="1"/>
      <p:bldP spid="152583" grpId="0" animBg="1"/>
      <p:bldP spid="152584" grpId="0" animBg="1"/>
      <p:bldP spid="152585" grpId="0" animBg="1"/>
      <p:bldP spid="152586" grpId="0"/>
      <p:bldP spid="152587" grpId="0"/>
      <p:bldP spid="152588" grpId="0"/>
      <p:bldP spid="152590" grpId="0"/>
      <p:bldP spid="152591" grpId="0" animBg="1"/>
      <p:bldP spid="152592" grpId="0" animBg="1"/>
      <p:bldP spid="152592" grpId="1" animBg="1"/>
      <p:bldP spid="152593" grpId="0" animBg="1"/>
      <p:bldP spid="152593" grpId="1" animBg="1"/>
      <p:bldP spid="152594" grpId="0"/>
      <p:bldP spid="152595" grpId="0"/>
      <p:bldP spid="152595" grpId="1"/>
      <p:bldP spid="152596" grpId="0" animBg="1"/>
      <p:bldP spid="152597" grpId="0" animBg="1"/>
      <p:bldP spid="152598" grpId="0" animBg="1"/>
      <p:bldP spid="152599" grpId="0" animBg="1"/>
      <p:bldP spid="1526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800" noProof="0" dirty="0" smtClean="0"/>
              <a:t>Since the year 2000, the splitting </a:t>
            </a:r>
            <a:r>
              <a:rPr lang="en-GB" altLang="fr-FR" sz="2800" dirty="0" smtClean="0"/>
              <a:t>of</a:t>
            </a:r>
            <a:r>
              <a:rPr lang="en-GB" altLang="fr-FR" sz="2800" noProof="0" dirty="0" smtClean="0"/>
              <a:t> consumption has become radicalised.</a:t>
            </a:r>
            <a:br>
              <a:rPr lang="en-GB" altLang="fr-FR" sz="2800" noProof="0" dirty="0" smtClean="0"/>
            </a:br>
            <a:r>
              <a:rPr lang="en-GB" altLang="fr-FR" sz="2800" noProof="0" dirty="0" smtClean="0"/>
              <a:t>It is known as ‘bipolar consumption’.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957263" y="1484785"/>
            <a:ext cx="790101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fr-FR" altLang="fr-FR" sz="2400" dirty="0" smtClean="0"/>
              <a:t> </a:t>
            </a:r>
            <a:r>
              <a:rPr lang="en-GB" altLang="fr-FR" sz="2400" dirty="0" smtClean="0"/>
              <a:t>The consumer is the arbitrator between the values </a:t>
            </a:r>
            <a:r>
              <a:rPr lang="en-GB" altLang="fr-FR" sz="2400" dirty="0" smtClean="0"/>
              <a:t>of </a:t>
            </a:r>
            <a:r>
              <a:rPr lang="en-GB" altLang="fr-FR" sz="2400" dirty="0" smtClean="0"/>
              <a:t>usage and hedonism he associates with each </a:t>
            </a:r>
            <a:r>
              <a:rPr lang="en-GB" altLang="fr-FR" sz="2400" dirty="0" smtClean="0"/>
              <a:t>product </a:t>
            </a:r>
            <a:r>
              <a:rPr lang="en-GB" altLang="fr-FR" sz="2000" dirty="0" smtClean="0"/>
              <a:t>(Do I buy a car for the pleasure of driving or just for transport?)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fr-FR" sz="12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GB" altLang="fr-FR" sz="2400" dirty="0" smtClean="0"/>
              <a:t>The associated values are personal.</a:t>
            </a:r>
            <a:endParaRPr lang="en-GB" altLang="fr-FR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57686" y="4071942"/>
            <a:ext cx="4429156" cy="22399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Symbol" pitchFamily="18" charset="2"/>
              <a:buChar char="·"/>
              <a:tabLst/>
            </a:pP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Over-invested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pleasure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products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The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customer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is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prepared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to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pay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a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high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price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for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emotional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satisfaction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4071942"/>
            <a:ext cx="3571900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Symbol" pitchFamily="18" charset="2"/>
              <a:buChar char="·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Basic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products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The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customer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prepared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to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pay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for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their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functional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value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at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a minimum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price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2800" noProof="0" dirty="0" smtClean="0"/>
              <a:t>Consequences for the Marketing Approach : Bipolar consumption no longer allows commercial targets to be defined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fr-FR" noProof="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fr-FR" noProof="0" dirty="0" smtClean="0"/>
              <a:t>Design of a dual product line for the same customer, according to his consumption mood (in search of functionality or pleasure).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noProof="0" dirty="0" smtClean="0"/>
              <a:t>« Fun products » are meant to provide the consumer with emotion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noProof="0" dirty="0" smtClean="0"/>
              <a:t>The </a:t>
            </a:r>
            <a:r>
              <a:rPr lang="en-GB" altLang="fr-FR" u="sng" noProof="0" dirty="0" smtClean="0"/>
              <a:t>price</a:t>
            </a:r>
            <a:r>
              <a:rPr lang="en-GB" altLang="fr-FR" noProof="0" dirty="0" smtClean="0"/>
              <a:t> is a key element for functional products</a:t>
            </a:r>
          </a:p>
          <a:p>
            <a:pPr lvl="1" eaLnBrk="1" hangingPunct="1">
              <a:lnSpc>
                <a:spcPct val="90000"/>
              </a:lnSpc>
            </a:pPr>
            <a:endParaRPr lang="en-GB" altLang="fr-FR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In Search of Emotions (3)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An appetite for immediate happiness</a:t>
            </a:r>
          </a:p>
          <a:p>
            <a:pPr lvl="1" eaLnBrk="1" hangingPunct="1"/>
            <a:r>
              <a:rPr lang="en-GB" altLang="fr-FR" noProof="0" dirty="0" smtClean="0"/>
              <a:t>Worry about an uncertain future</a:t>
            </a:r>
          </a:p>
          <a:p>
            <a:pPr lvl="1" eaLnBrk="1" hangingPunct="1"/>
            <a:r>
              <a:rPr lang="en-GB" altLang="fr-FR" noProof="0" dirty="0" smtClean="0"/>
              <a:t>Sense of emergency in time management</a:t>
            </a:r>
          </a:p>
          <a:p>
            <a:pPr eaLnBrk="1" hangingPunct="1"/>
            <a:r>
              <a:rPr lang="en-GB" altLang="fr-FR" noProof="0" dirty="0" smtClean="0"/>
              <a:t>3 sources of emotions can be associated with the product</a:t>
            </a:r>
          </a:p>
          <a:p>
            <a:pPr lvl="1" eaLnBrk="1" hangingPunct="1"/>
            <a:r>
              <a:rPr lang="en-GB" altLang="fr-FR" noProof="0" dirty="0" smtClean="0"/>
              <a:t>Tribal marketing (As seen above)</a:t>
            </a:r>
          </a:p>
          <a:p>
            <a:pPr lvl="1" eaLnBrk="1" hangingPunct="1"/>
            <a:r>
              <a:rPr lang="en-GB" altLang="fr-FR" noProof="0" dirty="0" smtClean="0"/>
              <a:t>Sensory marketing </a:t>
            </a:r>
          </a:p>
          <a:p>
            <a:pPr lvl="1" eaLnBrk="1" hangingPunct="1"/>
            <a:r>
              <a:rPr lang="en-GB" altLang="fr-FR" noProof="0" dirty="0" smtClean="0"/>
              <a:t>The «re-enchantment of the offer».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43240" y="6072206"/>
            <a:ext cx="2895600" cy="4572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 smtClean="0">
                <a:solidFill>
                  <a:srgbClr val="000000"/>
                </a:solidFill>
              </a:rPr>
              <a:t>1.2.1 </a:t>
            </a:r>
            <a:r>
              <a:rPr lang="fr-FR" altLang="fr-FR" sz="1200" dirty="0" err="1" smtClean="0">
                <a:solidFill>
                  <a:srgbClr val="000000"/>
                </a:solidFill>
              </a:rPr>
              <a:t>Highlights</a:t>
            </a:r>
            <a:r>
              <a:rPr lang="fr-FR" altLang="fr-FR" sz="1200" dirty="0" smtClean="0">
                <a:solidFill>
                  <a:srgbClr val="000000"/>
                </a:solidFill>
              </a:rPr>
              <a:t> in </a:t>
            </a:r>
            <a:r>
              <a:rPr lang="fr-FR" altLang="fr-FR" sz="1200" dirty="0" err="1" smtClean="0">
                <a:solidFill>
                  <a:srgbClr val="000000"/>
                </a:solidFill>
              </a:rPr>
              <a:t>Consumption</a:t>
            </a:r>
            <a:endParaRPr lang="fr-FR" altLang="fr-FR" sz="1200" dirty="0" smtClean="0">
              <a:solidFill>
                <a:srgbClr val="000000"/>
              </a:solidFill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Sensory Marketing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557338"/>
            <a:ext cx="7010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fr-FR" sz="1700" noProof="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fr-FR" sz="2500" noProof="0" dirty="0" smtClean="0"/>
              <a:t> Intended to reinforce the sensory dimension of products: delicate flavours, subtle tastes, warm colours, soft lighting, evocative aspect and touch... </a:t>
            </a:r>
          </a:p>
          <a:p>
            <a:pPr eaLnBrk="1" hangingPunct="1">
              <a:lnSpc>
                <a:spcPct val="80000"/>
              </a:lnSpc>
            </a:pPr>
            <a:endParaRPr lang="en-GB" altLang="fr-FR" sz="2500" noProof="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fr-FR" sz="2100" noProof="0" dirty="0" smtClean="0"/>
              <a:t> </a:t>
            </a:r>
            <a:endParaRPr lang="en-GB" altLang="fr-FR" sz="19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19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17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17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17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15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15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1700" noProof="0" dirty="0" smtClean="0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8101013" y="40005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b="1" dirty="0">
                <a:solidFill>
                  <a:srgbClr val="000000"/>
                </a:solidFill>
              </a:rPr>
              <a:t>2/3</a:t>
            </a:r>
          </a:p>
        </p:txBody>
      </p:sp>
      <p:pic>
        <p:nvPicPr>
          <p:cNvPr id="245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071810"/>
            <a:ext cx="2879725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  <p:bldP spid="158723" grpId="0" build="p"/>
      <p:bldP spid="1587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The Re-enchantment of the Offer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38" y="1844675"/>
            <a:ext cx="7313612" cy="4114800"/>
          </a:xfrm>
        </p:spPr>
        <p:txBody>
          <a:bodyPr/>
          <a:lstStyle/>
          <a:p>
            <a:pPr eaLnBrk="1" hangingPunct="1"/>
            <a:r>
              <a:rPr lang="en-GB" altLang="fr-FR" noProof="0" dirty="0" smtClean="0"/>
              <a:t>Intended to reinforce the imaginary content associated with the product</a:t>
            </a:r>
          </a:p>
          <a:p>
            <a:pPr lvl="1" eaLnBrk="1" hangingPunct="1"/>
            <a:r>
              <a:rPr lang="en-GB" altLang="fr-FR" noProof="0" dirty="0" smtClean="0"/>
              <a:t>Theatrical setting in shops: Dramatised setting around products in retail outlets</a:t>
            </a:r>
            <a:endParaRPr lang="en-GB" altLang="fr-FR" sz="1700" noProof="0" dirty="0" smtClean="0"/>
          </a:p>
          <a:p>
            <a:pPr lvl="1" eaLnBrk="1" hangingPunct="1"/>
            <a:r>
              <a:rPr lang="en-GB" altLang="fr-FR" noProof="0" dirty="0" smtClean="0"/>
              <a:t>Addition of meaning</a:t>
            </a:r>
          </a:p>
          <a:p>
            <a:pPr lvl="1" eaLnBrk="1" hangingPunct="1"/>
            <a:r>
              <a:rPr lang="en-GB" altLang="fr-FR" noProof="0" dirty="0" smtClean="0"/>
              <a:t>Extension of the pleasure of purchase through emotions thanks to the web, Facebook pages…</a:t>
            </a:r>
          </a:p>
          <a:p>
            <a:pPr lvl="1" eaLnBrk="1" hangingPunct="1"/>
            <a:endParaRPr lang="en-GB" altLang="fr-FR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3200" noProof="0" dirty="0" smtClean="0"/>
              <a:t>The 1950s : From Scarcity to Abundance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1925"/>
            <a:ext cx="73136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fr-FR" sz="3300" noProof="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fr-FR" sz="3300" noProof="0" dirty="0" smtClean="0"/>
              <a:t>High growth in purchasing power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3300" noProof="0" dirty="0" smtClean="0"/>
              <a:t>Numerous new products marketed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3300" noProof="0" dirty="0" smtClean="0"/>
              <a:t>Sociologists refer to this period as the beginning of the «consumer society»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4365625"/>
            <a:ext cx="147478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After the Year 2000</a:t>
            </a:r>
            <a:endParaRPr lang="en-GB" noProof="0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The consumer becomes an  «entrepreneur».</a:t>
            </a:r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9689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3200" noProof="0" dirty="0" smtClean="0"/>
              <a:t> The consumer-entrepreneur</a:t>
            </a:r>
            <a:endParaRPr lang="en-GB" altLang="fr-FR" noProof="0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GB" altLang="fr-FR" sz="2900" noProof="0" dirty="0" smtClean="0"/>
              <a:t>Undertakes some of his professional commitments in his private life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sz="2900" noProof="0" dirty="0" smtClean="0"/>
              <a:t>Manages his domestic universe with professional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sz="2900" noProof="0" dirty="0" smtClean="0"/>
              <a:t>Is both a buyer, voter, citizen, environmentalist, etc…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sz="2900" noProof="0" dirty="0" smtClean="0"/>
              <a:t>Manages his time…</a:t>
            </a:r>
          </a:p>
          <a:p>
            <a:pPr lvl="1" eaLnBrk="1" hangingPunct="1">
              <a:lnSpc>
                <a:spcPct val="90000"/>
              </a:lnSpc>
            </a:pPr>
            <a:endParaRPr lang="en-GB" altLang="fr-FR" sz="29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1713" y="188913"/>
            <a:ext cx="731361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noProof="0" dirty="0" smtClean="0"/>
              <a:t>Impact on the marketing strategy: The «entrepreneur» customer wants to be regarded as a person 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fr-FR" noProof="0" dirty="0" smtClean="0"/>
          </a:p>
          <a:p>
            <a:pPr lvl="1" eaLnBrk="1" hangingPunct="1"/>
            <a:r>
              <a:rPr lang="en-GB" altLang="fr-FR" noProof="0" dirty="0" smtClean="0"/>
              <a:t>Role of the Internet in the customisation of the offer or how to create a «tailored mass offer» by means of various options based on a main offer</a:t>
            </a:r>
          </a:p>
          <a:p>
            <a:pPr lvl="1" eaLnBrk="1" hangingPunct="1"/>
            <a:endParaRPr lang="en-GB" altLang="fr-FR" noProof="0" dirty="0" smtClean="0"/>
          </a:p>
          <a:p>
            <a:pPr lvl="1" eaLnBrk="1" hangingPunct="1">
              <a:buNone/>
            </a:pPr>
            <a:endParaRPr lang="en-GB" altLang="fr-FR" noProof="0" dirty="0" smtClean="0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8315325" y="188913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b="1" dirty="0"/>
              <a:t>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  <p:bldP spid="16179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After 2008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The recession again engenders changes in consumer trends </a:t>
            </a:r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77988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313612" cy="1143000"/>
          </a:xfrm>
        </p:spPr>
        <p:txBody>
          <a:bodyPr/>
          <a:lstStyle/>
          <a:p>
            <a:pPr eaLnBrk="1" hangingPunct="1"/>
            <a:r>
              <a:rPr lang="en-GB" altLang="fr-FR" noProof="0" dirty="0" smtClean="0"/>
              <a:t> </a:t>
            </a:r>
            <a:br>
              <a:rPr lang="en-GB" altLang="fr-FR" noProof="0" dirty="0" smtClean="0"/>
            </a:br>
            <a:r>
              <a:rPr lang="en-GB" altLang="fr-FR" noProof="0" dirty="0" smtClean="0"/>
              <a:t/>
            </a:r>
            <a:br>
              <a:rPr lang="en-GB" altLang="fr-FR" noProof="0" dirty="0" smtClean="0"/>
            </a:br>
            <a:r>
              <a:rPr lang="en-GB" altLang="fr-FR" noProof="0" dirty="0" smtClean="0"/>
              <a:t/>
            </a:r>
            <a:br>
              <a:rPr lang="en-GB" altLang="fr-FR" noProof="0" dirty="0" smtClean="0"/>
            </a:br>
            <a:r>
              <a:rPr lang="en-GB" altLang="fr-FR" noProof="0" dirty="0" smtClean="0"/>
              <a:t/>
            </a:r>
            <a:br>
              <a:rPr lang="en-GB" altLang="fr-FR" noProof="0" dirty="0" smtClean="0"/>
            </a:br>
            <a:r>
              <a:rPr lang="en-GB" altLang="fr-FR" noProof="0" dirty="0" smtClean="0"/>
              <a:t/>
            </a:r>
            <a:br>
              <a:rPr lang="en-GB" altLang="fr-FR" noProof="0" dirty="0" smtClean="0"/>
            </a:br>
            <a:r>
              <a:rPr lang="en-GB" altLang="fr-FR" sz="2800" noProof="0" dirty="0" smtClean="0"/>
              <a:t>Pleasure is no longer as much associated with consumption</a:t>
            </a:r>
            <a:endParaRPr lang="en-GB" altLang="fr-FR" noProof="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12776"/>
            <a:ext cx="7313612" cy="4114800"/>
          </a:xfrm>
        </p:spPr>
        <p:txBody>
          <a:bodyPr/>
          <a:lstStyle/>
          <a:p>
            <a:pPr eaLnBrk="1" hangingPunct="1"/>
            <a:r>
              <a:rPr lang="en-GB" altLang="fr-FR" noProof="0" dirty="0" smtClean="0"/>
              <a:t>Consumption is still bipolar but arbitration priorities are modified:</a:t>
            </a:r>
          </a:p>
          <a:p>
            <a:pPr lvl="1" eaLnBrk="1" hangingPunct="1"/>
            <a:r>
              <a:rPr lang="en-GB" altLang="fr-FR" noProof="0" dirty="0" smtClean="0"/>
              <a:t>Consumption becomes a way to get one’s identity recognised by others and to turn one’s moral and ethical precepts into action</a:t>
            </a:r>
          </a:p>
          <a:p>
            <a:pPr lvl="1" eaLnBrk="1" hangingPunct="1"/>
            <a:r>
              <a:rPr lang="en-GB" altLang="fr-FR" noProof="0" dirty="0" smtClean="0"/>
              <a:t>Consumers are now looking for self-achievement</a:t>
            </a:r>
            <a:endParaRPr lang="en-GB" altLang="fr-FR" b="1" i="1" noProof="0" dirty="0" smtClean="0"/>
          </a:p>
          <a:p>
            <a:pPr lvl="1" eaLnBrk="1" hangingPunct="1"/>
            <a:r>
              <a:rPr lang="en-GB" altLang="fr-FR" sz="2400" i="1" noProof="0" dirty="0" smtClean="0"/>
              <a:t>4 modes of expression of such self-achievement may be distinguished:</a:t>
            </a:r>
          </a:p>
          <a:p>
            <a:pPr lvl="1" eaLnBrk="1" hangingPunct="1"/>
            <a:endParaRPr lang="en-GB" altLang="fr-FR" noProof="0" dirty="0" smtClean="0"/>
          </a:p>
          <a:p>
            <a:pPr lvl="1" eaLnBrk="1" hangingPunct="1"/>
            <a:endParaRPr lang="en-GB" altLang="fr-FR" noProof="0" dirty="0" smtClean="0"/>
          </a:p>
        </p:txBody>
      </p:sp>
      <p:sp>
        <p:nvSpPr>
          <p:cNvPr id="5" name="Sous-titre 2"/>
          <p:cNvSpPr>
            <a:spLocks/>
          </p:cNvSpPr>
          <p:nvPr/>
        </p:nvSpPr>
        <p:spPr bwMode="auto">
          <a:xfrm>
            <a:off x="3708400" y="5962650"/>
            <a:ext cx="5176838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r>
              <a:rPr lang="fr-FR" sz="9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Source  : CREDOC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r>
              <a:rPr lang="fr-FR" sz="9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CAHIER DE RECHERCHE N°268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r>
              <a:rPr lang="fr-FR" sz="9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DÉCEMBRE 2009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r>
              <a:rPr lang="fr-FR" sz="9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Département « Consommation »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r>
              <a:rPr lang="fr-FR" sz="9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dirigé par Pascale HEBE</a:t>
            </a:r>
            <a:r>
              <a:rPr lang="fr-FR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  <a:defRPr/>
            </a:pPr>
            <a:endParaRPr lang="fr-FR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 idx="4294967295"/>
          </p:nvPr>
        </p:nvSpPr>
        <p:spPr>
          <a:xfrm>
            <a:off x="684213" y="260350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fr-FR" sz="4000" noProof="0" dirty="0" smtClean="0">
                <a:cs typeface="Arial" charset="0"/>
              </a:rPr>
              <a:t>4 Modes of Self-achievement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GB" noProof="0" dirty="0" smtClean="0">
                <a:solidFill>
                  <a:srgbClr val="00B050"/>
                </a:solidFill>
                <a:cs typeface="Arial" charset="0"/>
              </a:rPr>
              <a:t>Consumption with commitment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200" i="1" noProof="0" dirty="0" smtClean="0">
                <a:cs typeface="Arial" charset="0"/>
              </a:rPr>
              <a:t>	(ethical, responsible and sustainable consumption)</a:t>
            </a:r>
          </a:p>
          <a:p>
            <a:pPr eaLnBrk="1" hangingPunct="1">
              <a:defRPr/>
            </a:pPr>
            <a:r>
              <a:rPr lang="en-GB" noProof="0" dirty="0" smtClean="0">
                <a:solidFill>
                  <a:srgbClr val="558ED5"/>
                </a:solidFill>
                <a:cs typeface="Arial" charset="0"/>
              </a:rPr>
              <a:t>Functional consumption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200" i="1" noProof="0" dirty="0" smtClean="0">
                <a:cs typeface="Arial" charset="0"/>
              </a:rPr>
              <a:t>	(Use of products for a life experience rather than to possess a product)</a:t>
            </a:r>
          </a:p>
          <a:p>
            <a:pPr eaLnBrk="1" hangingPunct="1">
              <a:defRPr/>
            </a:pPr>
            <a:r>
              <a:rPr lang="en-GB" noProof="0" dirty="0" smtClean="0">
                <a:solidFill>
                  <a:srgbClr val="E46C0A"/>
                </a:solidFill>
                <a:cs typeface="Arial" charset="0"/>
              </a:rPr>
              <a:t>Co-production of the offer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i="1" noProof="0" dirty="0" smtClean="0">
                <a:cs typeface="Arial" charset="0"/>
              </a:rPr>
              <a:t>(Consumer participation in creating the value of the offer)</a:t>
            </a:r>
          </a:p>
          <a:p>
            <a:pPr eaLnBrk="1" hangingPunct="1">
              <a:defRPr/>
            </a:pPr>
            <a:r>
              <a:rPr lang="en-GB" noProof="0" dirty="0" smtClean="0">
                <a:solidFill>
                  <a:srgbClr val="7030A0"/>
                </a:solidFill>
                <a:cs typeface="Arial" charset="0"/>
              </a:rPr>
              <a:t>Dematerialised consumption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i="1" noProof="0" dirty="0" smtClean="0">
                <a:cs typeface="Arial" charset="0"/>
              </a:rPr>
              <a:t>(digital consumption)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4000" noProof="0" dirty="0" smtClean="0"/>
              <a:t>Various modes of consumption with commitment</a:t>
            </a:r>
            <a:endParaRPr lang="en-GB" altLang="fr-FR" sz="4000" noProof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fr-FR" noProof="0" dirty="0" smtClean="0"/>
              <a:t>Food purchases direct from the producer</a:t>
            </a:r>
          </a:p>
          <a:p>
            <a:r>
              <a:rPr lang="en-GB" altLang="fr-FR" noProof="0" dirty="0" smtClean="0"/>
              <a:t>Fair trade</a:t>
            </a:r>
          </a:p>
          <a:p>
            <a:r>
              <a:rPr lang="en-GB" altLang="fr-FR" noProof="0" dirty="0" smtClean="0"/>
              <a:t>Reconsideration of the use of cleaning products</a:t>
            </a:r>
          </a:p>
          <a:p>
            <a:r>
              <a:rPr lang="en-GB" altLang="fr-FR" noProof="0" dirty="0" smtClean="0"/>
              <a:t>Attention paid to sustainable development</a:t>
            </a:r>
          </a:p>
          <a:p>
            <a:r>
              <a:rPr lang="en-GB" altLang="fr-FR" noProof="0" dirty="0" smtClean="0"/>
              <a:t>Alternative means of transport</a:t>
            </a:r>
          </a:p>
          <a:p>
            <a:endParaRPr lang="en-GB" altLang="fr-FR" noProof="0" dirty="0" smtClean="0"/>
          </a:p>
          <a:p>
            <a:r>
              <a:rPr lang="en-GB" altLang="fr-FR" sz="1600" noProof="0" dirty="0" smtClean="0"/>
              <a:t>Théma http://www.thema-sa.fr/site/thema.php?page=actualites_article&amp;id_article=46</a:t>
            </a:r>
            <a:endParaRPr lang="en-GB" altLang="fr-FR" sz="1600" noProof="0" dirty="0"/>
          </a:p>
        </p:txBody>
      </p:sp>
    </p:spTree>
    <p:extLst>
      <p:ext uri="{BB962C8B-B14F-4D97-AF65-F5344CB8AC3E}">
        <p14:creationId xmlns="" xmlns:p14="http://schemas.microsoft.com/office/powerpoint/2010/main" val="1336109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Functional Consumption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5613" cy="4206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fr-FR" sz="2400" noProof="0" dirty="0" smtClean="0"/>
              <a:t>Self-achievement implies the use of one’s free time in constraint-free activities likely to lead to personal realization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fr-FR" sz="2400" noProof="0" dirty="0" smtClean="0"/>
              <a:t>Using a product is more important than owning it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fr-FR" sz="2400" noProof="0" dirty="0" smtClean="0"/>
              <a:t>For 76% of French consumers, paying the lowest price is most important.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fr-FR" sz="2000" noProof="0" dirty="0" smtClean="0"/>
              <a:t>This is a favourite among the youngest customers</a:t>
            </a:r>
            <a:r>
              <a:rPr lang="en-GB" altLang="fr-FR" sz="2000" dirty="0" smtClean="0"/>
              <a:t>, the</a:t>
            </a:r>
            <a:r>
              <a:rPr lang="en-GB" altLang="fr-FR" sz="2000" noProof="0" dirty="0" smtClean="0"/>
              <a:t> proportion reaching 87% among customers aged 20-24 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fr-FR" sz="2000" noProof="0" dirty="0" smtClean="0"/>
              <a:t>Buying on Groupon, Le Bon Coin, rentals on Zylock, etc…</a:t>
            </a:r>
          </a:p>
          <a:p>
            <a:pPr eaLnBrk="1" hangingPunct="1">
              <a:lnSpc>
                <a:spcPct val="80000"/>
              </a:lnSpc>
            </a:pPr>
            <a:endParaRPr lang="en-GB" altLang="fr-FR" sz="24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2400" noProof="0" dirty="0" smtClean="0"/>
          </a:p>
          <a:p>
            <a:pPr eaLnBrk="1" hangingPunct="1">
              <a:lnSpc>
                <a:spcPct val="80000"/>
              </a:lnSpc>
            </a:pPr>
            <a:endParaRPr lang="en-GB" altLang="fr-FR" sz="2400" noProof="0" dirty="0" smtClean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357686" y="5734050"/>
            <a:ext cx="466090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i="1" dirty="0" smtClean="0"/>
              <a:t>TNS Word panel </a:t>
            </a:r>
            <a:r>
              <a:rPr lang="fr-FR" altLang="fr-FR" sz="1600" i="1" dirty="0" err="1" smtClean="0"/>
              <a:t>study</a:t>
            </a:r>
            <a:r>
              <a:rPr lang="fr-FR" altLang="fr-FR" sz="1600" i="1" dirty="0" smtClean="0"/>
              <a:t>, </a:t>
            </a:r>
            <a:r>
              <a:rPr lang="fr-FR" altLang="fr-FR" sz="1600" i="1" dirty="0"/>
              <a:t>Le Figaro </a:t>
            </a:r>
            <a:r>
              <a:rPr lang="fr-FR" altLang="fr-FR" sz="1600" i="1" dirty="0" smtClean="0"/>
              <a:t>03/09</a:t>
            </a:r>
            <a:endParaRPr lang="fr-FR" altLang="fr-FR" sz="1400" dirty="0"/>
          </a:p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Etude </a:t>
            </a:r>
            <a:r>
              <a:rPr lang="fr-FR" altLang="fr-FR" sz="1400" dirty="0"/>
              <a:t>MegaSnapshots d'OMG </a:t>
            </a:r>
            <a:r>
              <a:rPr lang="fr-FR" altLang="fr-FR" sz="1400" dirty="0" smtClean="0"/>
              <a:t>Nov. </a:t>
            </a:r>
            <a:r>
              <a:rPr lang="fr-FR" altLang="fr-FR" sz="1400" dirty="0"/>
              <a:t>2008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600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Coproduction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 sz="2800" noProof="0" dirty="0" smtClean="0"/>
              <a:t>The reconciliation citizen/consumer involves consumer’s empowerment in the consumption process</a:t>
            </a:r>
          </a:p>
          <a:p>
            <a:pPr eaLnBrk="1" hangingPunct="1"/>
            <a:r>
              <a:rPr lang="en-GB" altLang="fr-FR" sz="2800" noProof="0" dirty="0" smtClean="0"/>
              <a:t>Technology is the lever for such involvement, in particular the web 2.0, because it allows interaction.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Examples of co-production: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 noProof="0" dirty="0" smtClean="0"/>
              <a:t>Suggestions to manufacturers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noProof="0" dirty="0" smtClean="0"/>
              <a:t>danonetevous.com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noProof="0" dirty="0" smtClean="0"/>
              <a:t>Choice of a product 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noProof="0" dirty="0" smtClean="0"/>
              <a:t>La Fraise.com :select a T-shirt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noProof="0" dirty="0" smtClean="0"/>
              <a:t> myfab.com : co-production of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noProof="0" dirty="0" smtClean="0"/>
              <a:t>mymajorcompany.com : co-production of musicians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noProof="0" dirty="0" smtClean="0"/>
              <a:t>reseau-amap.org:networking and commitment in favour of farm producers</a:t>
            </a:r>
          </a:p>
          <a:p>
            <a:pPr lvl="1" eaLnBrk="1" hangingPunct="1">
              <a:lnSpc>
                <a:spcPct val="90000"/>
              </a:lnSpc>
            </a:pPr>
            <a:endParaRPr lang="en-GB" altLang="fr-FR" noProof="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 smtClean="0"/>
              <a:t>1.2.1 les faits marquants de la consommation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What is Consumer Society?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7500" t="39667" r="12500" b="12666"/>
          <a:stretch>
            <a:fillRect/>
          </a:stretch>
        </p:blipFill>
        <p:spPr bwMode="auto">
          <a:xfrm>
            <a:off x="5724525" y="4395788"/>
            <a:ext cx="3162300" cy="226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313612" cy="4114800"/>
          </a:xfrm>
        </p:spPr>
        <p:txBody>
          <a:bodyPr/>
          <a:lstStyle/>
          <a:p>
            <a:pPr eaLnBrk="1" hangingPunct="1"/>
            <a:r>
              <a:rPr lang="en-GB" altLang="fr-FR" sz="3300" noProof="0" dirty="0" smtClean="0"/>
              <a:t>It is not a society in which needs are artificially created, they pre-exist</a:t>
            </a:r>
          </a:p>
          <a:p>
            <a:pPr eaLnBrk="1" hangingPunct="1"/>
            <a:r>
              <a:rPr lang="en-GB" altLang="fr-FR" sz="3300" noProof="0" dirty="0" smtClean="0"/>
              <a:t> Satisfying such needs is part of a commercial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4000" noProof="0" dirty="0" smtClean="0"/>
              <a:t>Dematerialised consumption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This concerns </a:t>
            </a:r>
          </a:p>
          <a:p>
            <a:pPr lvl="1" eaLnBrk="1" hangingPunct="1"/>
            <a:r>
              <a:rPr lang="en-GB" altLang="fr-FR" noProof="0" dirty="0" smtClean="0"/>
              <a:t>Either immaterial products consumed exclusively via the Internet </a:t>
            </a:r>
            <a:r>
              <a:rPr lang="en-GB" altLang="fr-FR" sz="1600" noProof="0" dirty="0" smtClean="0"/>
              <a:t>(Music, video, press, books).</a:t>
            </a:r>
          </a:p>
          <a:p>
            <a:pPr lvl="1" eaLnBrk="1" hangingPunct="1"/>
            <a:r>
              <a:rPr lang="en-GB" altLang="fr-FR" noProof="0" dirty="0" smtClean="0"/>
              <a:t>Or services around products that cannot be dematerialised </a:t>
            </a:r>
            <a:r>
              <a:rPr lang="en-GB" altLang="fr-FR" sz="2000" noProof="0" dirty="0" smtClean="0"/>
              <a:t>(cinema tickets,  drive-through purchasing,  etc)</a:t>
            </a:r>
          </a:p>
          <a:p>
            <a:pPr eaLnBrk="1" hangingPunct="1"/>
            <a:r>
              <a:rPr lang="en-GB" altLang="fr-FR" sz="2400" noProof="0" dirty="0" smtClean="0"/>
              <a:t>It is fostered by: </a:t>
            </a:r>
          </a:p>
          <a:p>
            <a:pPr lvl="1" eaLnBrk="1" hangingPunct="1"/>
            <a:r>
              <a:rPr lang="en-GB" altLang="fr-FR" sz="2000" noProof="0" dirty="0" smtClean="0"/>
              <a:t>Widespread</a:t>
            </a:r>
            <a:r>
              <a:rPr lang="en-GB" altLang="fr-FR" sz="2000" dirty="0" smtClean="0"/>
              <a:t> </a:t>
            </a:r>
            <a:r>
              <a:rPr lang="en-GB" altLang="fr-FR" sz="2000" dirty="0"/>
              <a:t>access </a:t>
            </a:r>
            <a:r>
              <a:rPr lang="en-GB" altLang="fr-FR" sz="2000" dirty="0" smtClean="0"/>
              <a:t>to </a:t>
            </a:r>
            <a:r>
              <a:rPr lang="en-GB" altLang="fr-FR" sz="2000" noProof="0" dirty="0" smtClean="0"/>
              <a:t>Internet (Public wifi)</a:t>
            </a:r>
          </a:p>
          <a:p>
            <a:pPr lvl="1" eaLnBrk="1" hangingPunct="1"/>
            <a:r>
              <a:rPr lang="en-GB" altLang="fr-FR" sz="2000" noProof="0" dirty="0" smtClean="0"/>
              <a:t>The development  of smartphones and tablets.</a:t>
            </a:r>
          </a:p>
          <a:p>
            <a:pPr eaLnBrk="1" hangingPunct="1"/>
            <a:endParaRPr lang="en-GB" altLang="fr-FR" sz="2400" noProof="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noProof="0" dirty="0" smtClean="0"/>
              <a:t>For further reading</a:t>
            </a:r>
          </a:p>
        </p:txBody>
      </p:sp>
      <p:sp>
        <p:nvSpPr>
          <p:cNvPr id="348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fr-FR" sz="2400" noProof="0" dirty="0" smtClean="0">
                <a:hlinkClick r:id="rId2"/>
              </a:rPr>
              <a:t>Histoire de la consommation à travers les 50 ans de Carrefour</a:t>
            </a:r>
            <a:endParaRPr lang="en-GB" altLang="fr-FR" sz="2400" noProof="0" dirty="0" smtClean="0"/>
          </a:p>
          <a:p>
            <a:pPr lvl="1"/>
            <a:r>
              <a:rPr lang="en-GB" altLang="fr-FR" sz="2000" noProof="0" dirty="0" smtClean="0"/>
              <a:t>Synthèse sur l’évolution du consommateur, exemples de produits symboliques des décennies</a:t>
            </a:r>
          </a:p>
          <a:p>
            <a:r>
              <a:rPr lang="en-GB" altLang="fr-FR" sz="2400" noProof="0" dirty="0" smtClean="0">
                <a:hlinkClick r:id="rId3"/>
              </a:rPr>
              <a:t>L’évolution de la démarche marketing en fonction du consommateur</a:t>
            </a:r>
            <a:endParaRPr lang="en-GB" altLang="fr-FR" sz="2400" noProof="0" dirty="0" smtClean="0"/>
          </a:p>
          <a:p>
            <a:pPr lvl="1"/>
            <a:r>
              <a:rPr lang="en-GB" altLang="fr-FR" sz="2000" noProof="0" dirty="0" smtClean="0"/>
              <a:t>Article de marketing magazine </a:t>
            </a:r>
          </a:p>
          <a:p>
            <a:pPr marL="457200" lvl="1" indent="0">
              <a:buNone/>
            </a:pPr>
            <a:r>
              <a:rPr lang="en-GB" altLang="fr-FR" sz="1800" noProof="0" dirty="0" smtClean="0"/>
              <a:t>N°163 - 28/11/2012 </a:t>
            </a:r>
          </a:p>
          <a:p>
            <a:endParaRPr lang="en-GB" altLang="fr-FR" noProof="0" dirty="0" smtClean="0"/>
          </a:p>
        </p:txBody>
      </p:sp>
      <p:sp>
        <p:nvSpPr>
          <p:cNvPr id="3482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noProof="0" dirty="0" smtClean="0"/>
              <a:t>Bibliography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fr-FR" altLang="fr-FR" sz="2600" dirty="0" smtClean="0"/>
          </a:p>
          <a:p>
            <a:pPr eaLnBrk="1" hangingPunct="1"/>
            <a:r>
              <a:rPr lang="fr-FR" altLang="zh-CN" sz="2400" dirty="0" smtClean="0">
                <a:ea typeface="SimSun" charset="-122"/>
              </a:rPr>
              <a:t>Mermet G. </a:t>
            </a:r>
            <a:r>
              <a:rPr lang="fr-FR" altLang="zh-CN" sz="2400" i="1" dirty="0" smtClean="0">
                <a:ea typeface="SimSun" charset="-122"/>
              </a:rPr>
              <a:t>Francoscopie 2013</a:t>
            </a:r>
            <a:r>
              <a:rPr lang="fr-FR" altLang="zh-CN" sz="2400" dirty="0" smtClean="0">
                <a:ea typeface="SimSun" charset="-122"/>
              </a:rPr>
              <a:t> Ed Larousse</a:t>
            </a:r>
          </a:p>
          <a:p>
            <a:pPr eaLnBrk="1" hangingPunct="1"/>
            <a:r>
              <a:rPr lang="fr-FR" altLang="zh-CN" sz="2400" dirty="0" smtClean="0">
                <a:ea typeface="SimSun" charset="-122"/>
              </a:rPr>
              <a:t>Rochefort R., </a:t>
            </a:r>
            <a:r>
              <a:rPr lang="fr-FR" altLang="zh-CN" sz="2400" i="1" dirty="0" smtClean="0">
                <a:ea typeface="SimSun" charset="-122"/>
              </a:rPr>
              <a:t>Le consommateur entrepreneur</a:t>
            </a:r>
            <a:r>
              <a:rPr lang="fr-FR" altLang="zh-CN" sz="2400" dirty="0" smtClean="0">
                <a:ea typeface="SimSun" charset="-122"/>
              </a:rPr>
              <a:t>, Ed Odile Jacob,1999</a:t>
            </a:r>
          </a:p>
          <a:p>
            <a:pPr eaLnBrk="1" hangingPunct="1"/>
            <a:r>
              <a:rPr lang="fr-FR" altLang="zh-CN" sz="2400" dirty="0" smtClean="0">
                <a:ea typeface="SimSun" charset="-122"/>
              </a:rPr>
              <a:t>Rochefort R., </a:t>
            </a:r>
            <a:r>
              <a:rPr lang="fr-FR" altLang="zh-CN" sz="2400" i="1" dirty="0" smtClean="0">
                <a:ea typeface="SimSun" charset="-122"/>
              </a:rPr>
              <a:t>Le bon consommateur et le mauvais citoyen</a:t>
            </a:r>
            <a:r>
              <a:rPr lang="fr-FR" altLang="zh-CN" sz="2400" dirty="0" smtClean="0">
                <a:ea typeface="SimSun" charset="-122"/>
              </a:rPr>
              <a:t>, Ed Odile Jacob,2007</a:t>
            </a:r>
          </a:p>
          <a:p>
            <a:pPr eaLnBrk="1" hangingPunct="1"/>
            <a:r>
              <a:rPr lang="fr-FR" altLang="zh-CN" sz="2500" dirty="0" smtClean="0">
                <a:ea typeface="SimSun" charset="-122"/>
              </a:rPr>
              <a:t>http://www.credoc.fr/publications/</a:t>
            </a:r>
            <a:endParaRPr lang="fr-FR" altLang="zh-CN" sz="2400" dirty="0" smtClean="0">
              <a:ea typeface="SimSun" charset="-122"/>
            </a:endParaRPr>
          </a:p>
          <a:p>
            <a:pPr eaLnBrk="1" hangingPunct="1"/>
            <a:r>
              <a:rPr lang="fr-FR" altLang="fr-FR" sz="3000" dirty="0" smtClean="0"/>
              <a:t>www.altema.fr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3200" noProof="0" dirty="0" smtClean="0"/>
              <a:t>Consequences for the Marketing Approach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65200" y="1071546"/>
            <a:ext cx="8178800" cy="494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None/>
            </a:pPr>
            <a:endParaRPr lang="fr-FR" altLang="fr-FR" sz="3700" dirty="0"/>
          </a:p>
          <a:p>
            <a:pPr eaLnBrk="1" hangingPunct="1"/>
            <a:r>
              <a:rPr lang="en-GB" altLang="fr-FR" sz="3700" dirty="0" smtClean="0"/>
              <a:t>Intensification of competition</a:t>
            </a:r>
          </a:p>
          <a:p>
            <a:pPr eaLnBrk="1" hangingPunct="1"/>
            <a:r>
              <a:rPr lang="en-GB" altLang="fr-FR" sz="3700" dirty="0" smtClean="0"/>
              <a:t> A fierce competitive market approach:  </a:t>
            </a:r>
          </a:p>
          <a:p>
            <a:pPr eaLnBrk="1" hangingPunct="1">
              <a:buNone/>
            </a:pPr>
            <a:r>
              <a:rPr lang="en-GB" altLang="fr-FR" sz="2800" i="1" dirty="0" smtClean="0"/>
              <a:t>Priority given to keeping </a:t>
            </a:r>
            <a:r>
              <a:rPr lang="en-GB" altLang="fr-FR" i="1" dirty="0" smtClean="0"/>
              <a:t>market share</a:t>
            </a:r>
          </a:p>
          <a:p>
            <a:pPr eaLnBrk="1" hangingPunct="1">
              <a:buFont typeface="Wingdings" pitchFamily="2" charset="2"/>
              <a:buNone/>
            </a:pPr>
            <a:endParaRPr lang="fr-FR" altLang="fr-FR" i="1" dirty="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140200" y="4724400"/>
            <a:ext cx="2303463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500563" y="4941888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4356100" y="5445125"/>
            <a:ext cx="10080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479925" y="510063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292725" y="5445125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5292725" y="50133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292725" y="5661025"/>
            <a:ext cx="34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B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148263" y="48688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D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940425" y="5157788"/>
            <a:ext cx="344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C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1187450" y="4724400"/>
            <a:ext cx="2303463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 dirty="0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1403350" y="5084763"/>
            <a:ext cx="7921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1331913" y="5373688"/>
            <a:ext cx="8636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1547813" y="5373688"/>
            <a:ext cx="647700" cy="503237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331913" y="515778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4500563" y="5661025"/>
            <a:ext cx="14287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5" grpId="0" animBg="1"/>
      <p:bldP spid="5126" grpId="0" animBg="1"/>
      <p:bldP spid="5127" grpId="0" animBg="1"/>
      <p:bldP spid="5129" grpId="0"/>
      <p:bldP spid="5130" grpId="0" animBg="1"/>
      <p:bldP spid="5131" grpId="0" animBg="1"/>
      <p:bldP spid="5133" grpId="0"/>
      <p:bldP spid="5134" grpId="0"/>
      <p:bldP spid="5135" grpId="0"/>
      <p:bldP spid="5136" grpId="0" animBg="1"/>
      <p:bldP spid="5137" grpId="0" animBg="1"/>
      <p:bldP spid="5138" grpId="0" animBg="1"/>
      <p:bldP spid="5139" grpId="0" animBg="1"/>
      <p:bldP spid="5139" grpId="1" animBg="1"/>
      <p:bldP spid="5140" grpId="0"/>
      <p:bldP spid="5141" grpId="0" animBg="1"/>
      <p:bldP spid="51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 smtClean="0"/>
              <a:t>1.2.1 les faits marquants de la consommation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3200" noProof="0" dirty="0" smtClean="0"/>
              <a:t>The 1960s : Abundance is challenged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fr-FR" dirty="0" smtClean="0"/>
              <a:t>Customers </a:t>
            </a:r>
            <a:r>
              <a:rPr lang="en-GB" altLang="fr-FR" noProof="0" dirty="0" smtClean="0"/>
              <a:t>purchase goods for </a:t>
            </a:r>
            <a:r>
              <a:rPr lang="en-GB" altLang="fr-FR" dirty="0" smtClean="0"/>
              <a:t>pleasure and to demonstrate their purchasing power</a:t>
            </a:r>
            <a:r>
              <a:rPr lang="en-GB" altLang="fr-FR" noProof="0" dirty="0" smtClean="0"/>
              <a:t> (ostentatious purchasing)</a:t>
            </a:r>
          </a:p>
          <a:p>
            <a:pPr eaLnBrk="1" hangingPunct="1"/>
            <a:r>
              <a:rPr lang="en-GB" altLang="fr-FR" dirty="0" smtClean="0"/>
              <a:t>Beginning of mass d</a:t>
            </a:r>
            <a:r>
              <a:rPr lang="en-GB" altLang="fr-FR" noProof="0" dirty="0" err="1" smtClean="0"/>
              <a:t>istribution</a:t>
            </a:r>
            <a:endParaRPr lang="en-GB" altLang="fr-FR" noProof="0" dirty="0" smtClean="0"/>
          </a:p>
          <a:p>
            <a:pPr eaLnBrk="1" hangingPunct="1"/>
            <a:r>
              <a:rPr lang="en-GB" altLang="fr-FR" dirty="0" smtClean="0"/>
              <a:t>The equipment of households reaches </a:t>
            </a:r>
            <a:r>
              <a:rPr lang="en-GB" altLang="fr-FR" noProof="0" dirty="0" smtClean="0"/>
              <a:t>saturation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3200" noProof="0" dirty="0" smtClean="0"/>
              <a:t>Consequences for the Marketing Approach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270750" cy="3792537"/>
          </a:xfrm>
        </p:spPr>
        <p:txBody>
          <a:bodyPr/>
          <a:lstStyle/>
          <a:p>
            <a:pPr eaLnBrk="1" hangingPunct="1"/>
            <a:r>
              <a:rPr lang="en-GB" altLang="fr-FR" noProof="0" dirty="0" smtClean="0"/>
              <a:t>Development of a «distributor’s marketing approach» to take into account consumers’ expectations AND department managers’ objectives</a:t>
            </a:r>
          </a:p>
          <a:p>
            <a:pPr eaLnBrk="1" hangingPunct="1">
              <a:buFont typeface="Wingdings" pitchFamily="2" charset="2"/>
              <a:buNone/>
            </a:pPr>
            <a:endParaRPr lang="en-GB" altLang="fr-FR" sz="800" noProof="0" dirty="0" smtClean="0"/>
          </a:p>
          <a:p>
            <a:pPr eaLnBrk="1" hangingPunct="1"/>
            <a:r>
              <a:rPr lang="en-GB" altLang="fr-FR" noProof="0" dirty="0" smtClean="0"/>
              <a:t>Immaterial expectations: developing service activities</a:t>
            </a:r>
          </a:p>
          <a:p>
            <a:pPr eaLnBrk="1" hangingPunct="1"/>
            <a:endParaRPr lang="en-GB" altLang="fr-FR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sz="3200" noProof="0" dirty="0" smtClean="0"/>
              <a:t>The 1970s: Dreams crumble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523162" cy="4625975"/>
          </a:xfrm>
        </p:spPr>
        <p:txBody>
          <a:bodyPr/>
          <a:lstStyle/>
          <a:p>
            <a:pPr eaLnBrk="1" hangingPunct="1"/>
            <a:r>
              <a:rPr lang="en-GB" altLang="fr-FR" noProof="0" dirty="0" smtClean="0"/>
              <a:t>1973 and 1979 oil shocks are combined with a major economic recession</a:t>
            </a:r>
          </a:p>
          <a:p>
            <a:pPr lvl="1" eaLnBrk="1" hangingPunct="1"/>
            <a:r>
              <a:rPr lang="en-GB" altLang="fr-FR" noProof="0" dirty="0" smtClean="0"/>
              <a:t>Shift from ostentatious consumption to more personal consumption</a:t>
            </a:r>
          </a:p>
          <a:p>
            <a:pPr lvl="1" eaLnBrk="1" hangingPunct="1">
              <a:buNone/>
            </a:pPr>
            <a:endParaRPr lang="en-GB" altLang="fr-FR" noProof="0" dirty="0" smtClean="0"/>
          </a:p>
          <a:p>
            <a:pPr eaLnBrk="1" hangingPunct="1"/>
            <a:r>
              <a:rPr lang="en-GB" altLang="fr-FR" noProof="0" dirty="0" smtClean="0"/>
              <a:t>The market for household goods is saturated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fr-FR" sz="3200" noProof="0" dirty="0" smtClean="0"/>
              <a:t>Consequences for the Marketing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28775"/>
            <a:ext cx="7270750" cy="3790950"/>
          </a:xfrm>
        </p:spPr>
        <p:txBody>
          <a:bodyPr/>
          <a:lstStyle/>
          <a:p>
            <a:pPr eaLnBrk="1" hangingPunct="1"/>
            <a:r>
              <a:rPr lang="en-GB" altLang="fr-FR" sz="2400" dirty="0"/>
              <a:t>R</a:t>
            </a:r>
            <a:r>
              <a:rPr lang="en-GB" altLang="fr-FR" sz="2400" noProof="0" dirty="0" err="1" smtClean="0"/>
              <a:t>evival</a:t>
            </a:r>
            <a:r>
              <a:rPr lang="en-GB" altLang="fr-FR" sz="2400" noProof="0" dirty="0" smtClean="0"/>
              <a:t> of the market for household goods based on:</a:t>
            </a:r>
          </a:p>
          <a:p>
            <a:pPr lvl="1" eaLnBrk="1" hangingPunct="1"/>
            <a:r>
              <a:rPr lang="en-GB" altLang="fr-FR" sz="2000" noProof="0" dirty="0" smtClean="0"/>
              <a:t>Technological innovation </a:t>
            </a:r>
            <a:r>
              <a:rPr lang="en-GB" altLang="fr-FR" sz="1800" noProof="0" dirty="0" smtClean="0"/>
              <a:t>(Colour TV…)</a:t>
            </a:r>
          </a:p>
          <a:p>
            <a:pPr lvl="1" eaLnBrk="1" hangingPunct="1"/>
            <a:r>
              <a:rPr lang="en-GB" altLang="fr-FR" sz="2000" dirty="0" smtClean="0"/>
              <a:t>More women in work</a:t>
            </a:r>
            <a:r>
              <a:rPr lang="en-GB" altLang="fr-FR" sz="2000" noProof="0" dirty="0" smtClean="0"/>
              <a:t>, hence the need for new household appliances (the toaster, </a:t>
            </a:r>
            <a:r>
              <a:rPr lang="en-GB" altLang="fr-FR" sz="2000" noProof="0" dirty="0" err="1" smtClean="0"/>
              <a:t>etc</a:t>
            </a:r>
            <a:r>
              <a:rPr lang="en-GB" altLang="fr-FR" sz="2000" noProof="0" dirty="0" smtClean="0"/>
              <a:t>)</a:t>
            </a:r>
          </a:p>
          <a:p>
            <a:pPr lvl="1" eaLnBrk="1" hangingPunct="1"/>
            <a:r>
              <a:rPr lang="en-GB" altLang="fr-FR" sz="2000" dirty="0"/>
              <a:t>A</a:t>
            </a:r>
            <a:r>
              <a:rPr lang="en-GB" altLang="fr-FR" sz="2000" noProof="0" dirty="0" err="1" smtClean="0"/>
              <a:t>daptation</a:t>
            </a:r>
            <a:r>
              <a:rPr lang="en-GB" altLang="fr-FR" sz="2000" noProof="0" dirty="0" smtClean="0"/>
              <a:t> of products to the different family members </a:t>
            </a:r>
            <a:r>
              <a:rPr lang="en-GB" altLang="fr-FR" sz="1800" noProof="0" dirty="0" smtClean="0"/>
              <a:t>(radio sets for young people)</a:t>
            </a:r>
          </a:p>
          <a:p>
            <a:pPr eaLnBrk="1" hangingPunct="1"/>
            <a:r>
              <a:rPr lang="en-GB" altLang="fr-FR" sz="2200" noProof="0" dirty="0" smtClean="0"/>
              <a:t>End of standard identical products for all. </a:t>
            </a:r>
            <a:r>
              <a:rPr lang="en-GB" altLang="fr-FR" sz="2200" dirty="0"/>
              <a:t>P</a:t>
            </a:r>
            <a:r>
              <a:rPr lang="en-GB" altLang="fr-FR" sz="2200" noProof="0" dirty="0" err="1" smtClean="0"/>
              <a:t>roducts</a:t>
            </a:r>
            <a:r>
              <a:rPr lang="en-GB" altLang="fr-FR" sz="2200" noProof="0" dirty="0" smtClean="0"/>
              <a:t> now launched to suit different types of clients: Market segmentation</a:t>
            </a:r>
          </a:p>
          <a:p>
            <a:pPr eaLnBrk="1" hangingPunct="1"/>
            <a:endParaRPr lang="en-GB" altLang="fr-FR" sz="2200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 smtClean="0"/>
              <a:t>1.2.1 les faits marquants de la consommation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fr-FR" noProof="0" dirty="0" smtClean="0"/>
              <a:t>The 1980’s: The Triumph of Individualism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fr-FR" sz="2800" noProof="0" dirty="0" smtClean="0"/>
              <a:t>To escape reality and their own worries, consumers adopt an even more self-centred attitude: Priority is given to one’s needs and expectations </a:t>
            </a:r>
          </a:p>
          <a:p>
            <a:pPr eaLnBrk="1" hangingPunct="1"/>
            <a:r>
              <a:rPr lang="en-GB" altLang="fr-FR" sz="2800" noProof="0" dirty="0" smtClean="0"/>
              <a:t>Economic stakeholders associate consumption with imaginary representations </a:t>
            </a:r>
          </a:p>
          <a:p>
            <a:pPr eaLnBrk="1" hangingPunct="1"/>
            <a:r>
              <a:rPr lang="en-GB" altLang="fr-FR" sz="2800" noProof="0" dirty="0" smtClean="0"/>
              <a:t>The 1980s are characterised by hyper-individualism</a:t>
            </a:r>
          </a:p>
          <a:p>
            <a:pPr eaLnBrk="1" hangingPunct="1"/>
            <a:endParaRPr lang="en-GB" altLang="fr-FR" sz="3000" noProof="0" dirty="0" smtClean="0"/>
          </a:p>
          <a:p>
            <a:pPr eaLnBrk="1" hangingPunct="1"/>
            <a:endParaRPr lang="en-GB" altLang="fr-FR" sz="3000" noProof="0" dirty="0" smtClean="0"/>
          </a:p>
          <a:p>
            <a:pPr eaLnBrk="1" hangingPunct="1"/>
            <a:endParaRPr lang="en-GB" altLang="fr-FR" sz="3000" noProof="0" dirty="0" smtClean="0"/>
          </a:p>
          <a:p>
            <a:pPr eaLnBrk="1" hangingPunct="1"/>
            <a:endParaRPr lang="en-GB" altLang="fr-FR" sz="3000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Éclipse">
  <a:themeElements>
    <a:clrScheme name="Éclipse 11">
      <a:dk1>
        <a:srgbClr val="000000"/>
      </a:dk1>
      <a:lt1>
        <a:srgbClr val="FFFFFF"/>
      </a:lt1>
      <a:dk2>
        <a:srgbClr val="FF5050"/>
      </a:dk2>
      <a:lt2>
        <a:srgbClr val="5F5F5F"/>
      </a:lt2>
      <a:accent1>
        <a:srgbClr val="CC0000"/>
      </a:accent1>
      <a:accent2>
        <a:srgbClr val="CD99A3"/>
      </a:accent2>
      <a:accent3>
        <a:srgbClr val="FFFFFF"/>
      </a:accent3>
      <a:accent4>
        <a:srgbClr val="000000"/>
      </a:accent4>
      <a:accent5>
        <a:srgbClr val="E2AAAA"/>
      </a:accent5>
      <a:accent6>
        <a:srgbClr val="BA8A93"/>
      </a:accent6>
      <a:hlink>
        <a:srgbClr val="CC3300"/>
      </a:hlink>
      <a:folHlink>
        <a:srgbClr val="B2B2B2"/>
      </a:folHlink>
    </a:clrScheme>
    <a:fontScheme name="É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É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11">
        <a:dk1>
          <a:srgbClr val="000000"/>
        </a:dk1>
        <a:lt1>
          <a:srgbClr val="FFFFFF"/>
        </a:lt1>
        <a:dk2>
          <a:srgbClr val="FF5050"/>
        </a:dk2>
        <a:lt2>
          <a:srgbClr val="5F5F5F"/>
        </a:lt2>
        <a:accent1>
          <a:srgbClr val="CC0000"/>
        </a:accent1>
        <a:accent2>
          <a:srgbClr val="CD99A3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A8A93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3259</TotalTime>
  <Words>1317</Words>
  <Application>Microsoft Office PowerPoint</Application>
  <PresentationFormat>Affichage à l'écran (4:3)</PresentationFormat>
  <Paragraphs>211</Paragraphs>
  <Slides>32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Éclipse</vt:lpstr>
      <vt:lpstr>   Key Notions on Consumption  </vt:lpstr>
      <vt:lpstr>The 1950s : From Scarcity to Abundance</vt:lpstr>
      <vt:lpstr>What is Consumer Society?</vt:lpstr>
      <vt:lpstr>Consequences for the Marketing Approach</vt:lpstr>
      <vt:lpstr>The 1960s : Abundance is challenged </vt:lpstr>
      <vt:lpstr>Consequences for the Marketing Approach</vt:lpstr>
      <vt:lpstr>The 1970s: Dreams crumble</vt:lpstr>
      <vt:lpstr>Consequences for the Marketing Approach</vt:lpstr>
      <vt:lpstr>The 1980’s: The Triumph of Individualism </vt:lpstr>
      <vt:lpstr>Consequences for the Marketing Approach</vt:lpstr>
      <vt:lpstr>The 1990s, 2000s, 2010s ... </vt:lpstr>
      <vt:lpstr>Diapositive 12</vt:lpstr>
      <vt:lpstr>The Emergence of Tribes (1)</vt:lpstr>
      <vt:lpstr>The splitting of consumption modes (2)  </vt:lpstr>
      <vt:lpstr>Since the year 2000, the splitting of consumption has become radicalised. It is known as ‘bipolar consumption’.</vt:lpstr>
      <vt:lpstr>Consequences for the Marketing Approach : Bipolar consumption no longer allows commercial targets to be defined</vt:lpstr>
      <vt:lpstr>In Search of Emotions (3)</vt:lpstr>
      <vt:lpstr>Sensory Marketing </vt:lpstr>
      <vt:lpstr>The Re-enchantment of the Offer</vt:lpstr>
      <vt:lpstr>After the Year 2000</vt:lpstr>
      <vt:lpstr> The consumer-entrepreneur</vt:lpstr>
      <vt:lpstr>Impact on the marketing strategy: The «entrepreneur» customer wants to be regarded as a person :</vt:lpstr>
      <vt:lpstr>After 2008</vt:lpstr>
      <vt:lpstr>      Pleasure is no longer as much associated with consumption</vt:lpstr>
      <vt:lpstr>4 Modes of Self-achievement</vt:lpstr>
      <vt:lpstr>Various modes of consumption with commitment</vt:lpstr>
      <vt:lpstr>Functional Consumption</vt:lpstr>
      <vt:lpstr>Coproduction</vt:lpstr>
      <vt:lpstr>Examples of co-production:</vt:lpstr>
      <vt:lpstr>Dematerialised consumption</vt:lpstr>
      <vt:lpstr>For further reading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1950’s : de la pénurie à l’abondance</dc:title>
  <dc:creator>MADRID</dc:creator>
  <cp:lastModifiedBy>Client</cp:lastModifiedBy>
  <cp:revision>149</cp:revision>
  <dcterms:created xsi:type="dcterms:W3CDTF">2004-06-09T06:26:31Z</dcterms:created>
  <dcterms:modified xsi:type="dcterms:W3CDTF">2014-11-12T21:01:40Z</dcterms:modified>
</cp:coreProperties>
</file>